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8"/>
  </p:notesMasterIdLst>
  <p:handoutMasterIdLst>
    <p:handoutMasterId r:id="rId39"/>
  </p:handoutMasterIdLst>
  <p:sldIdLst>
    <p:sldId id="321" r:id="rId2"/>
    <p:sldId id="270" r:id="rId3"/>
    <p:sldId id="319" r:id="rId4"/>
    <p:sldId id="323" r:id="rId5"/>
    <p:sldId id="300" r:id="rId6"/>
    <p:sldId id="324" r:id="rId7"/>
    <p:sldId id="305" r:id="rId8"/>
    <p:sldId id="306" r:id="rId9"/>
    <p:sldId id="307" r:id="rId10"/>
    <p:sldId id="280" r:id="rId11"/>
    <p:sldId id="281" r:id="rId12"/>
    <p:sldId id="282" r:id="rId13"/>
    <p:sldId id="302" r:id="rId14"/>
    <p:sldId id="275" r:id="rId15"/>
    <p:sldId id="318" r:id="rId16"/>
    <p:sldId id="283" r:id="rId17"/>
    <p:sldId id="284" r:id="rId18"/>
    <p:sldId id="285" r:id="rId19"/>
    <p:sldId id="286" r:id="rId20"/>
    <p:sldId id="287" r:id="rId21"/>
    <p:sldId id="288" r:id="rId22"/>
    <p:sldId id="289" r:id="rId23"/>
    <p:sldId id="290" r:id="rId24"/>
    <p:sldId id="291" r:id="rId25"/>
    <p:sldId id="294" r:id="rId26"/>
    <p:sldId id="295" r:id="rId27"/>
    <p:sldId id="325" r:id="rId28"/>
    <p:sldId id="326" r:id="rId29"/>
    <p:sldId id="308" r:id="rId30"/>
    <p:sldId id="311" r:id="rId31"/>
    <p:sldId id="313" r:id="rId32"/>
    <p:sldId id="312" r:id="rId33"/>
    <p:sldId id="309" r:id="rId34"/>
    <p:sldId id="310" r:id="rId35"/>
    <p:sldId id="298" r:id="rId36"/>
    <p:sldId id="322" r:id="rId3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540" y="-90"/>
      </p:cViewPr>
      <p:guideLst>
        <p:guide orient="horz" pos="813"/>
        <p:guide pos="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206750" cy="457200"/>
          </a:xfrm>
          <a:prstGeom prst="rect">
            <a:avLst/>
          </a:prstGeom>
          <a:noFill/>
          <a:ln w="9525">
            <a:noFill/>
            <a:miter lim="800000"/>
            <a:headEnd/>
            <a:tailEnd/>
          </a:ln>
          <a:effectLst/>
        </p:spPr>
        <p:txBody>
          <a:bodyPr vert="horz" wrap="none" lIns="91571" tIns="45786" rIns="91571" bIns="45786" numCol="1" anchor="ctr" anchorCtr="0" compatLnSpc="1">
            <a:prstTxWarp prst="textNoShape">
              <a:avLst/>
            </a:prstTxWarp>
          </a:bodyPr>
          <a:lstStyle>
            <a:lvl1pPr defTabSz="915988">
              <a:defRPr sz="1200">
                <a:latin typeface="Helvetica" charset="0"/>
              </a:defRPr>
            </a:lvl1pPr>
          </a:lstStyle>
          <a:p>
            <a:endParaRPr lang="en-US"/>
          </a:p>
        </p:txBody>
      </p:sp>
      <p:sp>
        <p:nvSpPr>
          <p:cNvPr id="91139" name="Rectangle 3"/>
          <p:cNvSpPr>
            <a:spLocks noGrp="1" noChangeArrowheads="1"/>
          </p:cNvSpPr>
          <p:nvPr>
            <p:ph type="dt" sz="quarter" idx="1"/>
          </p:nvPr>
        </p:nvSpPr>
        <p:spPr bwMode="auto">
          <a:xfrm>
            <a:off x="4122738" y="0"/>
            <a:ext cx="3205162" cy="457200"/>
          </a:xfrm>
          <a:prstGeom prst="rect">
            <a:avLst/>
          </a:prstGeom>
          <a:noFill/>
          <a:ln w="9525">
            <a:noFill/>
            <a:miter lim="800000"/>
            <a:headEnd/>
            <a:tailEnd/>
          </a:ln>
          <a:effectLst/>
        </p:spPr>
        <p:txBody>
          <a:bodyPr vert="horz" wrap="none" lIns="91571" tIns="45786" rIns="91571" bIns="45786" numCol="1" anchor="ctr" anchorCtr="0" compatLnSpc="1">
            <a:prstTxWarp prst="textNoShape">
              <a:avLst/>
            </a:prstTxWarp>
          </a:bodyPr>
          <a:lstStyle>
            <a:lvl1pPr algn="r" defTabSz="915988">
              <a:defRPr sz="1200">
                <a:latin typeface="Helvetica" charset="0"/>
              </a:defRPr>
            </a:lvl1pPr>
          </a:lstStyle>
          <a:p>
            <a:endParaRPr lang="en-US"/>
          </a:p>
        </p:txBody>
      </p:sp>
      <p:sp>
        <p:nvSpPr>
          <p:cNvPr id="91140" name="Rectangle 4"/>
          <p:cNvSpPr>
            <a:spLocks noGrp="1" noChangeArrowheads="1"/>
          </p:cNvSpPr>
          <p:nvPr>
            <p:ph type="ftr" sz="quarter" idx="2"/>
          </p:nvPr>
        </p:nvSpPr>
        <p:spPr bwMode="auto">
          <a:xfrm>
            <a:off x="0" y="9156700"/>
            <a:ext cx="3206750" cy="457200"/>
          </a:xfrm>
          <a:prstGeom prst="rect">
            <a:avLst/>
          </a:prstGeom>
          <a:noFill/>
          <a:ln w="9525">
            <a:noFill/>
            <a:miter lim="800000"/>
            <a:headEnd/>
            <a:tailEnd/>
          </a:ln>
          <a:effectLst/>
        </p:spPr>
        <p:txBody>
          <a:bodyPr vert="horz" wrap="none" lIns="91571" tIns="45786" rIns="91571" bIns="45786" numCol="1" anchor="b" anchorCtr="0" compatLnSpc="1">
            <a:prstTxWarp prst="textNoShape">
              <a:avLst/>
            </a:prstTxWarp>
          </a:bodyPr>
          <a:lstStyle>
            <a:lvl1pPr defTabSz="915988">
              <a:defRPr sz="1200">
                <a:latin typeface="Helvetica" charset="0"/>
              </a:defRPr>
            </a:lvl1pPr>
          </a:lstStyle>
          <a:p>
            <a:endParaRPr lang="en-US"/>
          </a:p>
        </p:txBody>
      </p:sp>
      <p:sp>
        <p:nvSpPr>
          <p:cNvPr id="91141" name="Rectangle 5"/>
          <p:cNvSpPr>
            <a:spLocks noGrp="1" noChangeArrowheads="1"/>
          </p:cNvSpPr>
          <p:nvPr>
            <p:ph type="sldNum" sz="quarter" idx="3"/>
          </p:nvPr>
        </p:nvSpPr>
        <p:spPr bwMode="auto">
          <a:xfrm>
            <a:off x="4122738" y="9156700"/>
            <a:ext cx="3205162" cy="457200"/>
          </a:xfrm>
          <a:prstGeom prst="rect">
            <a:avLst/>
          </a:prstGeom>
          <a:noFill/>
          <a:ln w="9525">
            <a:noFill/>
            <a:miter lim="800000"/>
            <a:headEnd/>
            <a:tailEnd/>
          </a:ln>
          <a:effectLst/>
        </p:spPr>
        <p:txBody>
          <a:bodyPr vert="horz" wrap="none" lIns="91571" tIns="45786" rIns="91571" bIns="45786" numCol="1" anchor="b" anchorCtr="0" compatLnSpc="1">
            <a:prstTxWarp prst="textNoShape">
              <a:avLst/>
            </a:prstTxWarp>
          </a:bodyPr>
          <a:lstStyle>
            <a:lvl1pPr algn="r" defTabSz="915988">
              <a:defRPr sz="1200">
                <a:latin typeface="Helvetica" charset="0"/>
              </a:defRPr>
            </a:lvl1pPr>
          </a:lstStyle>
          <a:p>
            <a:fld id="{91AFBFCD-3C08-4618-9204-E64AC152A8A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lvl1pPr defTabSz="966788">
              <a:defRPr sz="1400">
                <a:latin typeface="Helvetica" charset="0"/>
              </a:defRPr>
            </a:lvl1pPr>
          </a:lstStyle>
          <a:p>
            <a:endParaRPr lang="en-US"/>
          </a:p>
        </p:txBody>
      </p:sp>
      <p:sp>
        <p:nvSpPr>
          <p:cNvPr id="82947"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lvl1pPr algn="r" defTabSz="966788">
              <a:defRPr sz="1400">
                <a:latin typeface="Helvetica" charset="0"/>
              </a:defRPr>
            </a:lvl1pPr>
          </a:lstStyle>
          <a:p>
            <a:endParaRPr lang="en-US"/>
          </a:p>
        </p:txBody>
      </p:sp>
      <p:sp>
        <p:nvSpPr>
          <p:cNvPr id="14340"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50"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none" lIns="96654" tIns="48326" rIns="96654" bIns="48326" numCol="1" anchor="b" anchorCtr="0" compatLnSpc="1">
            <a:prstTxWarp prst="textNoShape">
              <a:avLst/>
            </a:prstTxWarp>
          </a:bodyPr>
          <a:lstStyle>
            <a:lvl1pPr defTabSz="966788">
              <a:defRPr sz="1400">
                <a:latin typeface="Helvetica" charset="0"/>
              </a:defRPr>
            </a:lvl1pPr>
          </a:lstStyle>
          <a:p>
            <a:endParaRPr lang="en-US"/>
          </a:p>
        </p:txBody>
      </p:sp>
      <p:sp>
        <p:nvSpPr>
          <p:cNvPr id="82951"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none" lIns="96654" tIns="48326" rIns="96654" bIns="48326" numCol="1" anchor="b" anchorCtr="0" compatLnSpc="1">
            <a:prstTxWarp prst="textNoShape">
              <a:avLst/>
            </a:prstTxWarp>
          </a:bodyPr>
          <a:lstStyle>
            <a:lvl1pPr algn="r" defTabSz="966788">
              <a:defRPr sz="1400">
                <a:latin typeface="Helvetica" charset="0"/>
              </a:defRPr>
            </a:lvl1pPr>
          </a:lstStyle>
          <a:p>
            <a:fld id="{02F16C88-F39A-4DF9-B7B5-59B55B9CD40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0B811B7-C666-4779-96A6-52EA5A2CEDF4}" type="slidenum">
              <a:rPr lang="en-US"/>
              <a:pPr/>
              <a:t>1</a:t>
            </a:fld>
            <a:endParaRPr lang="en-US"/>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8EF99BA-9FB4-4F76-8EF2-9580FF45E840}" type="slidenum">
              <a:rPr lang="en-US"/>
              <a:pPr/>
              <a:t>10</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2CE7DC-3D85-4DDD-BF4C-570F28F2ECCA}" type="slidenum">
              <a:rPr lang="en-US"/>
              <a:pPr/>
              <a:t>11</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A9AD474-731A-4578-AC3E-135273C87A76}" type="slidenum">
              <a:rPr lang="en-US"/>
              <a:pPr/>
              <a:t>12</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00BEA17-AB55-483D-A32B-3AA34148665B}" type="slidenum">
              <a:rPr lang="en-US"/>
              <a:pPr/>
              <a:t>13</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D7BF30F-F89D-46F5-888C-4672D469EE32}" type="slidenum">
              <a:rPr lang="en-US"/>
              <a:pPr/>
              <a:t>14</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5A1ABB6-F1EF-4036-A9D6-5C75D5E3CF82}" type="slidenum">
              <a:rPr lang="en-US"/>
              <a:pPr/>
              <a:t>15</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75ECF46-61EB-4809-82F3-B119B1B86B56}" type="slidenum">
              <a:rPr lang="en-US"/>
              <a:pPr/>
              <a:t>16</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5677E24-EF76-4B78-82E5-56C847EBB4D1}" type="slidenum">
              <a:rPr lang="en-US"/>
              <a:pPr/>
              <a:t>17</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CAFB4F6-E85D-4271-9A6A-C7C3ECA3DEAE}" type="slidenum">
              <a:rPr lang="en-US"/>
              <a:pPr/>
              <a:t>18</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21767AF-A13D-497A-AF1E-B2A468EA201A}" type="slidenum">
              <a:rPr lang="en-US"/>
              <a:pPr/>
              <a:t>19</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04185DD-AD59-4489-A2B3-93AA1BCBB6E7}" type="slidenum">
              <a:rPr lang="en-US"/>
              <a:pPr/>
              <a:t>2</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0BC5771-5CFF-4945-B042-30D2DFB9D0F8}" type="slidenum">
              <a:rPr lang="en-US"/>
              <a:pPr/>
              <a:t>20</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11DD90B-0FFA-4B14-9DD0-A7F13C933A65}" type="slidenum">
              <a:rPr lang="en-US"/>
              <a:pPr/>
              <a:t>21</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8C05B21-04CD-4452-8B7F-F19E930D9FE1}" type="slidenum">
              <a:rPr lang="en-US"/>
              <a:pPr/>
              <a:t>22</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B371470-40FB-49D0-8F85-F91ADDB44526}" type="slidenum">
              <a:rPr lang="en-US"/>
              <a:pPr/>
              <a:t>23</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B97922-2835-4A81-9673-E90C4FC18876}" type="slidenum">
              <a:rPr lang="en-US"/>
              <a:pPr/>
              <a:t>24</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2F0EC3D-1C10-40B5-869E-79211FD84887}" type="slidenum">
              <a:rPr lang="en-US"/>
              <a:pPr/>
              <a:t>25</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280869B-91C3-4E53-AC21-3F3C836EA135}" type="slidenum">
              <a:rPr lang="en-US"/>
              <a:pPr/>
              <a:t>26</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965F010-5A35-45F5-A803-3FF0E786FC63}" type="slidenum">
              <a:rPr lang="en-US"/>
              <a:pPr/>
              <a:t>27</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292E807-31CE-40CA-8B58-D07B4FB8FF5B}" type="slidenum">
              <a:rPr lang="en-US"/>
              <a:pPr/>
              <a:t>28</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73BBC0E-6641-461D-A657-8825369B7A5F}" type="slidenum">
              <a:rPr lang="en-US"/>
              <a:pPr/>
              <a:t>29</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605F138-87CE-4781-80F4-EBA3CA2D31E3}" type="slidenum">
              <a:rPr lang="en-US"/>
              <a:pPr/>
              <a:t>3</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025B603-836A-4E70-914B-7DBA9496BE1D}" type="slidenum">
              <a:rPr lang="en-US"/>
              <a:pPr/>
              <a:t>30</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10873C1-ECE6-4098-8A20-E351EBF04673}" type="slidenum">
              <a:rPr lang="en-US"/>
              <a:pPr/>
              <a:t>31</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6E608E7-D2A5-4472-917E-DE9482320CC0}" type="slidenum">
              <a:rPr lang="en-US"/>
              <a:pPr/>
              <a:t>32</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35CD06F-5843-4CC7-96AD-5E26519095EF}" type="slidenum">
              <a:rPr lang="en-US"/>
              <a:pPr/>
              <a:t>33</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86BFFED-6C1D-4A54-A977-987966A0C51C}" type="slidenum">
              <a:rPr lang="en-US"/>
              <a:pPr/>
              <a:t>34</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DF9209F-D961-4AE1-8626-E431943EB38D}" type="slidenum">
              <a:rPr lang="en-US"/>
              <a:pPr/>
              <a:t>35</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F2F427E-7C1E-43FB-86B7-4230926831AD}" type="slidenum">
              <a:rPr lang="en-US"/>
              <a:pPr/>
              <a:t>36</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526CA19-F946-448E-874B-2798AE0F2303}" type="slidenum">
              <a:rPr lang="en-US"/>
              <a:pPr/>
              <a:t>4</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E150A74-868A-4EDE-9761-419A05E72F40}" type="slidenum">
              <a:rPr lang="en-US"/>
              <a:pPr/>
              <a:t>5</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08E055A-FDA2-4DF3-9EE4-C0225B71B0E1}" type="slidenum">
              <a:rPr lang="en-US"/>
              <a:pPr/>
              <a:t>6</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7A496D-8F0F-4B04-84DC-1BAB5363F18D}" type="slidenum">
              <a:rPr lang="en-US"/>
              <a:pPr/>
              <a:t>7</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7D4E08B-0731-489C-B39F-6BE5159FC108}" type="slidenum">
              <a:rPr lang="en-US"/>
              <a:pPr/>
              <a:t>8</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F2F5C26-E61D-4E44-B648-B65136E541A1}" type="slidenum">
              <a:rPr lang="en-US"/>
              <a:pPr/>
              <a:t>9</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16375"/>
            <a:ext cx="2336800" cy="1878013"/>
          </a:xfrm>
          <a:prstGeom prst="rect">
            <a:avLst/>
          </a:prstGeom>
          <a:noFill/>
          <a:ln w="57150" cmpd="thinThick">
            <a:solidFill>
              <a:srgbClr val="66CCFF"/>
            </a:solidFill>
            <a:miter lim="800000"/>
            <a:headEnd/>
            <a:tailEnd/>
          </a:ln>
          <a:effectLst/>
        </p:spPr>
        <p:txBody>
          <a:bodyPr wrap="none" anchor="ctr"/>
          <a:lstStyle/>
          <a:p>
            <a:endParaRPr lang="en-US"/>
          </a:p>
        </p:txBody>
      </p:sp>
      <p:sp>
        <p:nvSpPr>
          <p:cNvPr id="133122"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1"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32102"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latin typeface="Verdana" charset="0"/>
              <a:ea typeface="+mn-ea"/>
            </a:endParaRPr>
          </a:p>
        </p:txBody>
      </p:sp>
      <p:sp>
        <p:nvSpPr>
          <p:cNvPr id="132103"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32104"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32105" name="Text Box 9"/>
          <p:cNvSpPr txBox="1">
            <a:spLocks noChangeArrowheads="1"/>
          </p:cNvSpPr>
          <p:nvPr/>
        </p:nvSpPr>
        <p:spPr bwMode="auto">
          <a:xfrm>
            <a:off x="4222750" y="6613525"/>
            <a:ext cx="514350" cy="244475"/>
          </a:xfrm>
          <a:prstGeom prst="rect">
            <a:avLst/>
          </a:prstGeom>
          <a:noFill/>
          <a:ln w="9525">
            <a:noFill/>
            <a:miter lim="800000"/>
            <a:headEnd/>
            <a:tailEnd/>
          </a:ln>
          <a:effectLst/>
        </p:spPr>
        <p:txBody>
          <a:bodyPr wrap="none">
            <a:spAutoFit/>
          </a:bodyPr>
          <a:lstStyle/>
          <a:p>
            <a:pPr algn="ctr">
              <a:spcBef>
                <a:spcPct val="50000"/>
              </a:spcBef>
            </a:pPr>
            <a:r>
              <a:rPr lang="en-US" sz="1000" b="1">
                <a:solidFill>
                  <a:srgbClr val="006699"/>
                </a:solidFill>
                <a:latin typeface="Helvetica" charset="0"/>
              </a:rPr>
              <a:t>16.</a:t>
            </a:r>
            <a:fld id="{5F4AD5C7-75D2-46D3-9B67-44CE0899B488}" type="slidenum">
              <a:rPr lang="en-US" sz="1000" b="1">
                <a:solidFill>
                  <a:srgbClr val="006699"/>
                </a:solidFill>
                <a:latin typeface="Helvetica" charset="0"/>
              </a:rPr>
              <a:pPr algn="ctr">
                <a:spcBef>
                  <a:spcPct val="50000"/>
                </a:spcBef>
              </a:pPr>
              <a:t>‹#›</a:t>
            </a:fld>
            <a:endParaRPr lang="en-US" sz="1000" b="1">
              <a:solidFill>
                <a:srgbClr val="006699"/>
              </a:solidFill>
              <a:latin typeface="Helvetica" charset="0"/>
            </a:endParaRPr>
          </a:p>
        </p:txBody>
      </p:sp>
      <p:sp>
        <p:nvSpPr>
          <p:cNvPr id="132106"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006699"/>
                </a:solidFill>
                <a:latin typeface="Helvetica" charset="0"/>
              </a:rPr>
              <a:t>Silberschatz, Galvin and Gagne ©2009</a:t>
            </a:r>
          </a:p>
        </p:txBody>
      </p:sp>
      <p:sp>
        <p:nvSpPr>
          <p:cNvPr id="132107"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mj-cs"/>
        </a:defRPr>
      </a:lvl1pPr>
      <a:lvl2pPr algn="ctr" rtl="0" eaLnBrk="0" fontAlgn="base" hangingPunct="0">
        <a:spcBef>
          <a:spcPct val="0"/>
        </a:spcBef>
        <a:spcAft>
          <a:spcPct val="0"/>
        </a:spcAft>
        <a:defRPr sz="3200" b="1">
          <a:solidFill>
            <a:srgbClr val="006699"/>
          </a:solidFill>
          <a:latin typeface="Arial" charset="0"/>
          <a:ea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mn-cs"/>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38125" y="1781175"/>
            <a:ext cx="8458200" cy="1143000"/>
          </a:xfrm>
        </p:spPr>
        <p:txBody>
          <a:bodyPr/>
          <a:lstStyle/>
          <a:p>
            <a:pPr eaLnBrk="1" hangingPunct="1"/>
            <a:r>
              <a:rPr lang="en-US" smtClean="0"/>
              <a:t>Module 16:  Distributed System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8350" y="277813"/>
            <a:ext cx="7918450" cy="576262"/>
          </a:xfrm>
        </p:spPr>
        <p:txBody>
          <a:bodyPr/>
          <a:lstStyle/>
          <a:p>
            <a:pPr eaLnBrk="1" hangingPunct="1"/>
            <a:r>
              <a:rPr lang="en-US" smtClean="0"/>
              <a:t>Network Structure</a:t>
            </a:r>
          </a:p>
        </p:txBody>
      </p:sp>
      <p:sp>
        <p:nvSpPr>
          <p:cNvPr id="33795" name="Rectangle 3"/>
          <p:cNvSpPr>
            <a:spLocks noGrp="1" noChangeArrowheads="1"/>
          </p:cNvSpPr>
          <p:nvPr>
            <p:ph type="body" idx="1"/>
          </p:nvPr>
        </p:nvSpPr>
        <p:spPr>
          <a:xfrm>
            <a:off x="806450" y="1233488"/>
            <a:ext cx="7645400" cy="4530725"/>
          </a:xfrm>
        </p:spPr>
        <p:txBody>
          <a:bodyPr/>
          <a:lstStyle/>
          <a:p>
            <a:r>
              <a:rPr lang="en-US" b="1" smtClean="0">
                <a:solidFill>
                  <a:srgbClr val="3366FF"/>
                </a:solidFill>
              </a:rPr>
              <a:t>Local-Area Network</a:t>
            </a:r>
            <a:r>
              <a:rPr lang="en-US" smtClean="0">
                <a:solidFill>
                  <a:srgbClr val="3366FF"/>
                </a:solidFill>
              </a:rPr>
              <a:t> </a:t>
            </a:r>
            <a:r>
              <a:rPr lang="en-US" smtClean="0"/>
              <a:t>(</a:t>
            </a:r>
            <a:r>
              <a:rPr lang="en-US" b="1" smtClean="0">
                <a:solidFill>
                  <a:srgbClr val="3366FF"/>
                </a:solidFill>
              </a:rPr>
              <a:t>LAN</a:t>
            </a:r>
            <a:r>
              <a:rPr lang="en-US" smtClean="0"/>
              <a:t>) – designed to cover small geographical area.</a:t>
            </a:r>
          </a:p>
          <a:p>
            <a:pPr lvl="1"/>
            <a:r>
              <a:rPr lang="en-US" smtClean="0"/>
              <a:t>Multiaccess bus, ring, or star network</a:t>
            </a:r>
          </a:p>
          <a:p>
            <a:pPr lvl="1"/>
            <a:r>
              <a:rPr lang="en-US" smtClean="0"/>
              <a:t>Speed </a:t>
            </a:r>
            <a:r>
              <a:rPr lang="en-US" smtClean="0">
                <a:sym typeface="Symbol" pitchFamily="18" charset="2"/>
              </a:rPr>
              <a:t> 10 – 100 megabits/second</a:t>
            </a:r>
          </a:p>
          <a:p>
            <a:pPr lvl="1"/>
            <a:r>
              <a:rPr lang="en-US" smtClean="0">
                <a:sym typeface="Symbol" pitchFamily="18" charset="2"/>
              </a:rPr>
              <a:t>Broadcast is fast and cheap</a:t>
            </a:r>
          </a:p>
          <a:p>
            <a:pPr lvl="1"/>
            <a:r>
              <a:rPr lang="en-US" smtClean="0">
                <a:sym typeface="Symbol" pitchFamily="18" charset="2"/>
              </a:rPr>
              <a:t>Nodes: </a:t>
            </a:r>
          </a:p>
          <a:p>
            <a:pPr lvl="2"/>
            <a:r>
              <a:rPr lang="en-US" smtClean="0"/>
              <a:t>usually workstations and/or personal computers </a:t>
            </a:r>
          </a:p>
          <a:p>
            <a:pPr lvl="2"/>
            <a:r>
              <a:rPr lang="en-US" smtClean="0"/>
              <a:t>a few (usually one or two) mainframes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 Depiction of typical LAN</a:t>
            </a:r>
          </a:p>
        </p:txBody>
      </p:sp>
      <p:pic>
        <p:nvPicPr>
          <p:cNvPr id="35843" name="Picture 8"/>
          <p:cNvPicPr>
            <a:picLocks noChangeAspect="1" noChangeArrowheads="1"/>
          </p:cNvPicPr>
          <p:nvPr/>
        </p:nvPicPr>
        <p:blipFill>
          <a:blip r:embed="rId3"/>
          <a:srcRect/>
          <a:stretch>
            <a:fillRect/>
          </a:stretch>
        </p:blipFill>
        <p:spPr bwMode="auto">
          <a:xfrm>
            <a:off x="1349375" y="1155700"/>
            <a:ext cx="5978525"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Network Types (Cont.)</a:t>
            </a:r>
          </a:p>
        </p:txBody>
      </p:sp>
      <p:sp>
        <p:nvSpPr>
          <p:cNvPr id="37891" name="Rectangle 3"/>
          <p:cNvSpPr>
            <a:spLocks noGrp="1" noChangeArrowheads="1"/>
          </p:cNvSpPr>
          <p:nvPr>
            <p:ph type="body" idx="1"/>
          </p:nvPr>
        </p:nvSpPr>
        <p:spPr>
          <a:xfrm>
            <a:off x="839788" y="1290638"/>
            <a:ext cx="7662862" cy="4483100"/>
          </a:xfrm>
        </p:spPr>
        <p:txBody>
          <a:bodyPr/>
          <a:lstStyle/>
          <a:p>
            <a:r>
              <a:rPr lang="en-US" b="1" smtClean="0">
                <a:solidFill>
                  <a:srgbClr val="3366FF"/>
                </a:solidFill>
              </a:rPr>
              <a:t>Wide-Area Network</a:t>
            </a:r>
            <a:r>
              <a:rPr lang="en-US" smtClean="0">
                <a:solidFill>
                  <a:srgbClr val="3366FF"/>
                </a:solidFill>
              </a:rPr>
              <a:t> </a:t>
            </a:r>
            <a:r>
              <a:rPr lang="en-US" smtClean="0"/>
              <a:t>(</a:t>
            </a:r>
            <a:r>
              <a:rPr lang="en-US" b="1" smtClean="0">
                <a:solidFill>
                  <a:srgbClr val="3366FF"/>
                </a:solidFill>
              </a:rPr>
              <a:t>WAN</a:t>
            </a:r>
            <a:r>
              <a:rPr lang="en-US" smtClean="0"/>
              <a:t>) – links geographically separated sites</a:t>
            </a:r>
          </a:p>
          <a:p>
            <a:pPr lvl="1"/>
            <a:r>
              <a:rPr lang="en-US" smtClean="0"/>
              <a:t>Point-to-point connections over long-haul lines (often leased from a phone company)</a:t>
            </a:r>
          </a:p>
          <a:p>
            <a:pPr lvl="1"/>
            <a:r>
              <a:rPr lang="en-US" smtClean="0"/>
              <a:t>Speed </a:t>
            </a:r>
            <a:r>
              <a:rPr lang="en-US" smtClean="0">
                <a:sym typeface="Symbol" pitchFamily="18" charset="2"/>
              </a:rPr>
              <a:t> 1.544 – 45  megbits/second</a:t>
            </a:r>
          </a:p>
          <a:p>
            <a:pPr lvl="1"/>
            <a:r>
              <a:rPr lang="en-US" smtClean="0">
                <a:sym typeface="Symbol" pitchFamily="18" charset="2"/>
              </a:rPr>
              <a:t>Broadcast usually requires multiple messages</a:t>
            </a:r>
          </a:p>
          <a:p>
            <a:pPr lvl="1"/>
            <a:r>
              <a:rPr lang="en-US" smtClean="0">
                <a:sym typeface="Symbol" pitchFamily="18" charset="2"/>
              </a:rPr>
              <a:t>Nodes: </a:t>
            </a:r>
          </a:p>
          <a:p>
            <a:pPr lvl="2"/>
            <a:r>
              <a:rPr lang="en-US" smtClean="0"/>
              <a:t>usually a high percentage of mainframes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712788" y="471488"/>
            <a:ext cx="8401050" cy="457200"/>
          </a:xfrm>
        </p:spPr>
        <p:txBody>
          <a:bodyPr/>
          <a:lstStyle/>
          <a:p>
            <a:pPr eaLnBrk="1" hangingPunct="1"/>
            <a:r>
              <a:rPr lang="en-US" sz="2800" smtClean="0"/>
              <a:t>Communication Processors in a</a:t>
            </a:r>
            <a:br>
              <a:rPr lang="en-US" sz="2800" smtClean="0"/>
            </a:br>
            <a:r>
              <a:rPr lang="en-US" sz="2800" smtClean="0"/>
              <a:t>Wide-Area Network</a:t>
            </a:r>
          </a:p>
        </p:txBody>
      </p:sp>
      <p:pic>
        <p:nvPicPr>
          <p:cNvPr id="39939" name="Picture 6"/>
          <p:cNvPicPr>
            <a:picLocks noChangeAspect="1" noChangeArrowheads="1"/>
          </p:cNvPicPr>
          <p:nvPr/>
        </p:nvPicPr>
        <p:blipFill>
          <a:blip r:embed="rId3"/>
          <a:srcRect/>
          <a:stretch>
            <a:fillRect/>
          </a:stretch>
        </p:blipFill>
        <p:spPr bwMode="auto">
          <a:xfrm>
            <a:off x="1543050" y="1335088"/>
            <a:ext cx="5864225" cy="4829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Network Topology</a:t>
            </a:r>
          </a:p>
        </p:txBody>
      </p:sp>
      <p:sp>
        <p:nvSpPr>
          <p:cNvPr id="50179" name="Rectangle 3"/>
          <p:cNvSpPr>
            <a:spLocks noGrp="1" noChangeArrowheads="1"/>
          </p:cNvSpPr>
          <p:nvPr>
            <p:ph type="body" idx="1"/>
          </p:nvPr>
        </p:nvSpPr>
        <p:spPr/>
        <p:txBody>
          <a:bodyPr/>
          <a:lstStyle/>
          <a:p>
            <a:r>
              <a:rPr lang="en-US" smtClean="0"/>
              <a:t>Sites in the system can be physically connected in a variety of ways; they are compared with respect to the following criteria:</a:t>
            </a:r>
          </a:p>
          <a:p>
            <a:pPr lvl="1"/>
            <a:r>
              <a:rPr lang="en-US" b="1" smtClean="0"/>
              <a:t>Installation cost </a:t>
            </a:r>
            <a:r>
              <a:rPr lang="en-US" smtClean="0"/>
              <a:t>-  How expensive is it to link the various sites in the system?</a:t>
            </a:r>
          </a:p>
          <a:p>
            <a:pPr lvl="1"/>
            <a:r>
              <a:rPr lang="en-US" b="1" smtClean="0"/>
              <a:t>Communication cost </a:t>
            </a:r>
            <a:r>
              <a:rPr lang="en-US" smtClean="0"/>
              <a:t>-  How long does it take to send a message from site </a:t>
            </a:r>
            <a:r>
              <a:rPr lang="en-US" i="1" smtClean="0"/>
              <a:t>A</a:t>
            </a:r>
            <a:r>
              <a:rPr lang="en-US" smtClean="0"/>
              <a:t> to site </a:t>
            </a:r>
            <a:r>
              <a:rPr lang="en-US" i="1" smtClean="0"/>
              <a:t>B</a:t>
            </a:r>
            <a:r>
              <a:rPr lang="en-US" smtClean="0"/>
              <a:t>?</a:t>
            </a:r>
          </a:p>
          <a:p>
            <a:pPr lvl="1"/>
            <a:r>
              <a:rPr lang="en-US" b="1" smtClean="0"/>
              <a:t>Reliability</a:t>
            </a:r>
            <a:r>
              <a:rPr lang="en-US" smtClean="0"/>
              <a:t> -   If a link or a site in the system fails, can the remaining sites still communicate with each other?</a:t>
            </a:r>
          </a:p>
          <a:p>
            <a:pPr lvl="1"/>
            <a:endParaRPr lang="en-US" sz="800" smtClean="0"/>
          </a:p>
          <a:p>
            <a:r>
              <a:rPr lang="en-US" smtClean="0"/>
              <a:t>The various topologies are depicted as graphs whose nodes correspond to sites</a:t>
            </a:r>
          </a:p>
          <a:p>
            <a:pPr lvl="1"/>
            <a:r>
              <a:rPr lang="en-US" smtClean="0"/>
              <a:t>An edge from node </a:t>
            </a:r>
            <a:r>
              <a:rPr lang="en-US" i="1" smtClean="0"/>
              <a:t>A</a:t>
            </a:r>
            <a:r>
              <a:rPr lang="en-US" smtClean="0"/>
              <a:t> to node </a:t>
            </a:r>
            <a:r>
              <a:rPr lang="en-US" i="1" smtClean="0"/>
              <a:t>B</a:t>
            </a:r>
            <a:r>
              <a:rPr lang="en-US" smtClean="0"/>
              <a:t> corresponds to a direct connection between the two sites</a:t>
            </a:r>
          </a:p>
          <a:p>
            <a:pPr lvl="1"/>
            <a:endParaRPr lang="en-US" sz="800" smtClean="0"/>
          </a:p>
          <a:p>
            <a:r>
              <a:rPr lang="en-US" smtClean="0"/>
              <a:t>The following six items depict various network topologies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Network Topology</a:t>
            </a:r>
          </a:p>
        </p:txBody>
      </p:sp>
      <p:pic>
        <p:nvPicPr>
          <p:cNvPr id="44035" name="Picture 6"/>
          <p:cNvPicPr>
            <a:picLocks noChangeAspect="1" noChangeArrowheads="1"/>
          </p:cNvPicPr>
          <p:nvPr/>
        </p:nvPicPr>
        <p:blipFill>
          <a:blip r:embed="rId3"/>
          <a:srcRect/>
          <a:stretch>
            <a:fillRect/>
          </a:stretch>
        </p:blipFill>
        <p:spPr bwMode="auto">
          <a:xfrm>
            <a:off x="2422525" y="1052513"/>
            <a:ext cx="4229100"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47713" y="277813"/>
            <a:ext cx="7939087" cy="576262"/>
          </a:xfrm>
        </p:spPr>
        <p:txBody>
          <a:bodyPr/>
          <a:lstStyle/>
          <a:p>
            <a:pPr eaLnBrk="1" hangingPunct="1"/>
            <a:r>
              <a:rPr lang="en-US" smtClean="0"/>
              <a:t>Communication Structure</a:t>
            </a:r>
          </a:p>
        </p:txBody>
      </p:sp>
      <p:sp>
        <p:nvSpPr>
          <p:cNvPr id="46083" name="Rectangle 3"/>
          <p:cNvSpPr>
            <a:spLocks noGrp="1" noChangeArrowheads="1"/>
          </p:cNvSpPr>
          <p:nvPr>
            <p:ph type="body" idx="1"/>
          </p:nvPr>
        </p:nvSpPr>
        <p:spPr>
          <a:xfrm>
            <a:off x="1131888" y="2049463"/>
            <a:ext cx="7321550" cy="3781425"/>
          </a:xfrm>
        </p:spPr>
        <p:txBody>
          <a:bodyPr/>
          <a:lstStyle/>
          <a:p>
            <a:r>
              <a:rPr lang="en-US" b="1" smtClean="0"/>
              <a:t>Naming and name resolution</a:t>
            </a:r>
            <a:r>
              <a:rPr lang="en-US" smtClean="0"/>
              <a:t> -  How do two processes locate each other to communicate?</a:t>
            </a:r>
          </a:p>
          <a:p>
            <a:endParaRPr lang="en-US" smtClean="0"/>
          </a:p>
          <a:p>
            <a:r>
              <a:rPr lang="en-US" b="1" smtClean="0"/>
              <a:t>Routing strategies</a:t>
            </a:r>
            <a:r>
              <a:rPr lang="en-US" smtClean="0"/>
              <a:t> -  How are messages sent through the network?</a:t>
            </a:r>
          </a:p>
          <a:p>
            <a:endParaRPr lang="en-US" smtClean="0"/>
          </a:p>
          <a:p>
            <a:r>
              <a:rPr lang="en-US" b="1" smtClean="0"/>
              <a:t>Connection strategies</a:t>
            </a:r>
            <a:r>
              <a:rPr lang="en-US" smtClean="0"/>
              <a:t> -  How do two processes send a sequence of messages?</a:t>
            </a:r>
          </a:p>
          <a:p>
            <a:endParaRPr lang="en-US" smtClean="0"/>
          </a:p>
          <a:p>
            <a:r>
              <a:rPr lang="en-US" b="1" smtClean="0"/>
              <a:t>Contention -</a:t>
            </a:r>
            <a:r>
              <a:rPr lang="en-US" smtClean="0"/>
              <a:t>  The network is a shared resource, so how do we resolve conflicting demands for its use?</a:t>
            </a:r>
          </a:p>
        </p:txBody>
      </p:sp>
      <p:sp>
        <p:nvSpPr>
          <p:cNvPr id="46084" name="Text Box 4"/>
          <p:cNvSpPr txBox="1">
            <a:spLocks noChangeArrowheads="1"/>
          </p:cNvSpPr>
          <p:nvPr/>
        </p:nvSpPr>
        <p:spPr bwMode="auto">
          <a:xfrm>
            <a:off x="839788" y="1457325"/>
            <a:ext cx="7827962" cy="366713"/>
          </a:xfrm>
          <a:prstGeom prst="rect">
            <a:avLst/>
          </a:prstGeom>
          <a:noFill/>
          <a:ln w="9525">
            <a:noFill/>
            <a:miter lim="800000"/>
            <a:headEnd/>
            <a:tailEnd/>
          </a:ln>
        </p:spPr>
        <p:txBody>
          <a:bodyPr anchor="ctr">
            <a:spAutoFit/>
          </a:bodyPr>
          <a:lstStyle/>
          <a:p>
            <a:r>
              <a:rPr lang="en-US">
                <a:latin typeface="Helvetica" charset="0"/>
              </a:rPr>
              <a:t>The design of a </a:t>
            </a:r>
            <a:r>
              <a:rPr lang="en-US" i="1">
                <a:latin typeface="Helvetica" charset="0"/>
              </a:rPr>
              <a:t>communication </a:t>
            </a:r>
            <a:r>
              <a:rPr lang="en-US">
                <a:latin typeface="Helvetica" charset="0"/>
              </a:rPr>
              <a:t>network must address four basic issues: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277813"/>
            <a:ext cx="7772400" cy="576262"/>
          </a:xfrm>
        </p:spPr>
        <p:txBody>
          <a:bodyPr/>
          <a:lstStyle/>
          <a:p>
            <a:pPr eaLnBrk="1" hangingPunct="1"/>
            <a:r>
              <a:rPr lang="en-US" smtClean="0"/>
              <a:t>Naming and Name Resolution</a:t>
            </a:r>
          </a:p>
        </p:txBody>
      </p:sp>
      <p:sp>
        <p:nvSpPr>
          <p:cNvPr id="48131" name="Rectangle 3"/>
          <p:cNvSpPr>
            <a:spLocks noGrp="1" noChangeArrowheads="1"/>
          </p:cNvSpPr>
          <p:nvPr>
            <p:ph type="body" idx="1"/>
          </p:nvPr>
        </p:nvSpPr>
        <p:spPr>
          <a:xfrm>
            <a:off x="820738" y="1241425"/>
            <a:ext cx="7370762" cy="3822700"/>
          </a:xfrm>
        </p:spPr>
        <p:txBody>
          <a:bodyPr/>
          <a:lstStyle/>
          <a:p>
            <a:r>
              <a:rPr lang="en-US" smtClean="0"/>
              <a:t>Name systems in the network</a:t>
            </a:r>
          </a:p>
          <a:p>
            <a:endParaRPr lang="en-US" smtClean="0"/>
          </a:p>
          <a:p>
            <a:r>
              <a:rPr lang="en-US" smtClean="0"/>
              <a:t>Address messages with the process-id</a:t>
            </a:r>
          </a:p>
          <a:p>
            <a:endParaRPr lang="en-US" smtClean="0"/>
          </a:p>
          <a:p>
            <a:r>
              <a:rPr lang="en-US" smtClean="0"/>
              <a:t>Identify processes on remote systems by </a:t>
            </a:r>
          </a:p>
          <a:p>
            <a:pPr lvl="3">
              <a:buFontTx/>
              <a:buNone/>
            </a:pPr>
            <a:r>
              <a:rPr lang="en-US" smtClean="0"/>
              <a:t>&lt;host-name, identifier&gt; pair</a:t>
            </a:r>
          </a:p>
          <a:p>
            <a:pPr lvl="3">
              <a:buFontTx/>
              <a:buNone/>
            </a:pPr>
            <a:endParaRPr lang="en-US" smtClean="0"/>
          </a:p>
          <a:p>
            <a:r>
              <a:rPr lang="en-US" b="1" smtClean="0">
                <a:solidFill>
                  <a:srgbClr val="3366FF"/>
                </a:solidFill>
              </a:rPr>
              <a:t>Domain name service</a:t>
            </a:r>
            <a:r>
              <a:rPr lang="en-US" smtClean="0">
                <a:solidFill>
                  <a:srgbClr val="3366FF"/>
                </a:solidFill>
              </a:rPr>
              <a:t> </a:t>
            </a:r>
            <a:r>
              <a:rPr lang="en-US" smtClean="0"/>
              <a:t>(</a:t>
            </a:r>
            <a:r>
              <a:rPr lang="en-US" b="1" smtClean="0">
                <a:solidFill>
                  <a:srgbClr val="3366FF"/>
                </a:solidFill>
              </a:rPr>
              <a:t>DNS</a:t>
            </a:r>
            <a:r>
              <a:rPr lang="en-US" smtClean="0"/>
              <a:t>) – specifies the naming structure of the hosts, as well as name to address resolution (Internet)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Routing Strategies</a:t>
            </a:r>
          </a:p>
        </p:txBody>
      </p:sp>
      <p:sp>
        <p:nvSpPr>
          <p:cNvPr id="50179" name="Rectangle 3"/>
          <p:cNvSpPr>
            <a:spLocks noGrp="1" noChangeArrowheads="1"/>
          </p:cNvSpPr>
          <p:nvPr>
            <p:ph type="body" idx="1"/>
          </p:nvPr>
        </p:nvSpPr>
        <p:spPr>
          <a:xfrm>
            <a:off x="806450" y="1233488"/>
            <a:ext cx="7685088" cy="4978400"/>
          </a:xfrm>
        </p:spPr>
        <p:txBody>
          <a:bodyPr/>
          <a:lstStyle/>
          <a:p>
            <a:r>
              <a:rPr lang="en-US" b="1" smtClean="0"/>
              <a:t>Fixed routing</a:t>
            </a:r>
            <a:r>
              <a:rPr lang="en-US" smtClean="0"/>
              <a:t> - A path from </a:t>
            </a:r>
            <a:r>
              <a:rPr lang="en-US" i="1" smtClean="0"/>
              <a:t>A</a:t>
            </a:r>
            <a:r>
              <a:rPr lang="en-US" smtClean="0"/>
              <a:t> to </a:t>
            </a:r>
            <a:r>
              <a:rPr lang="en-US" i="1" smtClean="0"/>
              <a:t>B</a:t>
            </a:r>
            <a:r>
              <a:rPr lang="en-US" smtClean="0"/>
              <a:t> is specified in advance; path changes only if a hardware failure disables it</a:t>
            </a:r>
          </a:p>
          <a:p>
            <a:pPr lvl="1"/>
            <a:r>
              <a:rPr lang="en-US" smtClean="0"/>
              <a:t>Since the shortest path is usually chosen, communication costs are minimized</a:t>
            </a:r>
          </a:p>
          <a:p>
            <a:pPr lvl="1"/>
            <a:r>
              <a:rPr lang="en-US" smtClean="0"/>
              <a:t>Fixed routing cannot adapt to load changes</a:t>
            </a:r>
          </a:p>
          <a:p>
            <a:pPr lvl="1"/>
            <a:r>
              <a:rPr lang="en-US" smtClean="0"/>
              <a:t>Ensures that messages will be delivered in the order in which they were sent</a:t>
            </a:r>
          </a:p>
          <a:p>
            <a:pPr lvl="1"/>
            <a:endParaRPr lang="en-US" smtClean="0"/>
          </a:p>
          <a:p>
            <a:r>
              <a:rPr lang="en-US" b="1" smtClean="0"/>
              <a:t>Virtual circuit</a:t>
            </a:r>
            <a:r>
              <a:rPr lang="en-US" smtClean="0"/>
              <a:t> -  A path from </a:t>
            </a:r>
            <a:r>
              <a:rPr lang="en-US" i="1" smtClean="0"/>
              <a:t>A</a:t>
            </a:r>
            <a:r>
              <a:rPr lang="en-US" smtClean="0"/>
              <a:t> to </a:t>
            </a:r>
            <a:r>
              <a:rPr lang="en-US" i="1" smtClean="0"/>
              <a:t>B</a:t>
            </a:r>
            <a:r>
              <a:rPr lang="en-US" smtClean="0"/>
              <a:t> is fixed for the duration of one session.  Different sessions involving messages from </a:t>
            </a:r>
            <a:r>
              <a:rPr lang="en-US" i="1" smtClean="0"/>
              <a:t>A</a:t>
            </a:r>
            <a:r>
              <a:rPr lang="en-US" smtClean="0"/>
              <a:t> to </a:t>
            </a:r>
            <a:r>
              <a:rPr lang="en-US" i="1" smtClean="0"/>
              <a:t>B</a:t>
            </a:r>
            <a:r>
              <a:rPr lang="en-US" smtClean="0"/>
              <a:t> may have different paths </a:t>
            </a:r>
          </a:p>
          <a:p>
            <a:pPr lvl="1"/>
            <a:r>
              <a:rPr lang="en-US" smtClean="0"/>
              <a:t>Partial remedy to adapting to load changes</a:t>
            </a:r>
          </a:p>
          <a:p>
            <a:pPr lvl="1"/>
            <a:r>
              <a:rPr lang="en-US" smtClean="0"/>
              <a:t>Ensures that messages will be delivered in the order in which they were sent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39813" y="277813"/>
            <a:ext cx="7646987" cy="576262"/>
          </a:xfrm>
        </p:spPr>
        <p:txBody>
          <a:bodyPr/>
          <a:lstStyle/>
          <a:p>
            <a:pPr eaLnBrk="1" hangingPunct="1"/>
            <a:r>
              <a:rPr lang="en-US" smtClean="0"/>
              <a:t>Routing Strategies (Cont.)</a:t>
            </a:r>
          </a:p>
        </p:txBody>
      </p:sp>
      <p:sp>
        <p:nvSpPr>
          <p:cNvPr id="52227" name="Rectangle 3"/>
          <p:cNvSpPr>
            <a:spLocks noGrp="1" noChangeArrowheads="1"/>
          </p:cNvSpPr>
          <p:nvPr>
            <p:ph type="body" idx="1"/>
          </p:nvPr>
        </p:nvSpPr>
        <p:spPr>
          <a:xfrm>
            <a:off x="806450" y="1233488"/>
            <a:ext cx="7666038" cy="4530725"/>
          </a:xfrm>
        </p:spPr>
        <p:txBody>
          <a:bodyPr/>
          <a:lstStyle/>
          <a:p>
            <a:r>
              <a:rPr lang="en-US" b="1" smtClean="0"/>
              <a:t>Dynamic routing</a:t>
            </a:r>
            <a:r>
              <a:rPr lang="en-US" smtClean="0"/>
              <a:t> -  The path used to send a message form site </a:t>
            </a:r>
            <a:r>
              <a:rPr lang="en-US" i="1" smtClean="0"/>
              <a:t>A</a:t>
            </a:r>
            <a:r>
              <a:rPr lang="en-US" smtClean="0"/>
              <a:t> to site </a:t>
            </a:r>
            <a:r>
              <a:rPr lang="en-US" i="1" smtClean="0"/>
              <a:t>B</a:t>
            </a:r>
            <a:r>
              <a:rPr lang="en-US" smtClean="0"/>
              <a:t> is chosen only when a message is sent</a:t>
            </a:r>
          </a:p>
          <a:p>
            <a:pPr lvl="1"/>
            <a:r>
              <a:rPr lang="en-US" smtClean="0"/>
              <a:t>Usually a site sends a message to another site on the link least used at that particular time</a:t>
            </a:r>
          </a:p>
          <a:p>
            <a:pPr lvl="1"/>
            <a:r>
              <a:rPr lang="en-US" smtClean="0"/>
              <a:t>Adapts to load changes by avoiding routing messages on heavily used path</a:t>
            </a:r>
          </a:p>
          <a:p>
            <a:pPr lvl="1"/>
            <a:r>
              <a:rPr lang="en-US" smtClean="0"/>
              <a:t>Messages may arrive out of order</a:t>
            </a:r>
          </a:p>
          <a:p>
            <a:pPr lvl="2"/>
            <a:r>
              <a:rPr lang="en-US" smtClean="0"/>
              <a:t>This problem can be remedied by appending a sequence number to each message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01713" y="277813"/>
            <a:ext cx="7685087" cy="576262"/>
          </a:xfrm>
        </p:spPr>
        <p:txBody>
          <a:bodyPr/>
          <a:lstStyle/>
          <a:p>
            <a:pPr eaLnBrk="1" hangingPunct="1"/>
            <a:r>
              <a:rPr lang="en-US" sz="2800" smtClean="0"/>
              <a:t>Chapter 16: Distributed System Structures</a:t>
            </a:r>
          </a:p>
        </p:txBody>
      </p:sp>
      <p:sp>
        <p:nvSpPr>
          <p:cNvPr id="17411" name="Rectangle 3"/>
          <p:cNvSpPr>
            <a:spLocks noGrp="1" noChangeArrowheads="1"/>
          </p:cNvSpPr>
          <p:nvPr>
            <p:ph type="body" idx="1"/>
          </p:nvPr>
        </p:nvSpPr>
        <p:spPr>
          <a:xfrm>
            <a:off x="839788" y="1290638"/>
            <a:ext cx="7351712" cy="4483100"/>
          </a:xfrm>
        </p:spPr>
        <p:txBody>
          <a:bodyPr/>
          <a:lstStyle/>
          <a:p>
            <a:r>
              <a:rPr lang="en-US" smtClean="0"/>
              <a:t>Motivation</a:t>
            </a:r>
          </a:p>
          <a:p>
            <a:r>
              <a:rPr lang="en-US" smtClean="0"/>
              <a:t>Types of Network-Based Operating Systems</a:t>
            </a:r>
          </a:p>
          <a:p>
            <a:r>
              <a:rPr lang="en-US" smtClean="0"/>
              <a:t>Network Structure</a:t>
            </a:r>
          </a:p>
          <a:p>
            <a:r>
              <a:rPr lang="en-US" smtClean="0"/>
              <a:t>Network Topology</a:t>
            </a:r>
          </a:p>
          <a:p>
            <a:r>
              <a:rPr lang="en-US" smtClean="0"/>
              <a:t>Communication Structure</a:t>
            </a:r>
          </a:p>
          <a:p>
            <a:r>
              <a:rPr lang="en-US" smtClean="0"/>
              <a:t>Communication Protocols</a:t>
            </a:r>
          </a:p>
          <a:p>
            <a:r>
              <a:rPr lang="en-US" smtClean="0"/>
              <a:t>Robustness</a:t>
            </a:r>
          </a:p>
          <a:p>
            <a:r>
              <a:rPr lang="en-US" smtClean="0"/>
              <a:t>Design Issues</a:t>
            </a:r>
          </a:p>
          <a:p>
            <a:r>
              <a:rPr lang="en-US" smtClean="0"/>
              <a:t>An Example: Networking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Connection Strategies</a:t>
            </a:r>
          </a:p>
        </p:txBody>
      </p:sp>
      <p:sp>
        <p:nvSpPr>
          <p:cNvPr id="54275" name="Rectangle 3"/>
          <p:cNvSpPr>
            <a:spLocks noGrp="1" noChangeArrowheads="1"/>
          </p:cNvSpPr>
          <p:nvPr>
            <p:ph type="body" idx="1"/>
          </p:nvPr>
        </p:nvSpPr>
        <p:spPr>
          <a:xfrm>
            <a:off x="806450" y="1233488"/>
            <a:ext cx="7694613" cy="5146675"/>
          </a:xfrm>
        </p:spPr>
        <p:txBody>
          <a:bodyPr/>
          <a:lstStyle/>
          <a:p>
            <a:r>
              <a:rPr lang="en-US" b="1" smtClean="0"/>
              <a:t>Circuit switching</a:t>
            </a:r>
            <a:r>
              <a:rPr lang="en-US" smtClean="0"/>
              <a:t> -  A permanent physical link is established for the duration of the communication (i.e., telephone system)</a:t>
            </a:r>
          </a:p>
          <a:p>
            <a:endParaRPr lang="en-US" sz="800" smtClean="0"/>
          </a:p>
          <a:p>
            <a:r>
              <a:rPr lang="en-US" b="1" smtClean="0"/>
              <a:t>Message switching</a:t>
            </a:r>
            <a:r>
              <a:rPr lang="en-US" smtClean="0"/>
              <a:t> - A temporary link is established for the duration of one message transfer (i.e., post-office mailing system)</a:t>
            </a:r>
          </a:p>
          <a:p>
            <a:endParaRPr lang="en-US" sz="800" smtClean="0"/>
          </a:p>
          <a:p>
            <a:r>
              <a:rPr lang="en-US" b="1" smtClean="0"/>
              <a:t>Packet switching</a:t>
            </a:r>
            <a:r>
              <a:rPr lang="en-US" smtClean="0"/>
              <a:t> -  Messages of variable length are divided into fixed-length packets which are sent to the destination</a:t>
            </a:r>
          </a:p>
          <a:p>
            <a:pPr lvl="1"/>
            <a:r>
              <a:rPr lang="en-US" smtClean="0"/>
              <a:t> Each packet may take a different path through the network</a:t>
            </a:r>
          </a:p>
          <a:p>
            <a:pPr lvl="1"/>
            <a:r>
              <a:rPr lang="en-US" smtClean="0"/>
              <a:t>The packets must be reassembled into messages as they arrive</a:t>
            </a:r>
          </a:p>
          <a:p>
            <a:pPr lvl="1"/>
            <a:endParaRPr lang="en-US" sz="800" smtClean="0"/>
          </a:p>
          <a:p>
            <a:r>
              <a:rPr lang="en-US" smtClean="0"/>
              <a:t>Circuit switching requires setup time, but incurs less overhead for shipping each message, and may waste network bandwidth</a:t>
            </a:r>
          </a:p>
          <a:p>
            <a:pPr lvl="1"/>
            <a:r>
              <a:rPr lang="en-US" smtClean="0"/>
              <a:t>Message and packet switching require less setup time, but incur more overhead per message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Contention</a:t>
            </a:r>
          </a:p>
        </p:txBody>
      </p:sp>
      <p:sp>
        <p:nvSpPr>
          <p:cNvPr id="56323" name="Rectangle 3"/>
          <p:cNvSpPr>
            <a:spLocks noGrp="1" noChangeArrowheads="1"/>
          </p:cNvSpPr>
          <p:nvPr>
            <p:ph type="body" idx="1"/>
          </p:nvPr>
        </p:nvSpPr>
        <p:spPr>
          <a:xfrm>
            <a:off x="1087438" y="2082800"/>
            <a:ext cx="7480300" cy="3783013"/>
          </a:xfrm>
        </p:spPr>
        <p:txBody>
          <a:bodyPr/>
          <a:lstStyle/>
          <a:p>
            <a:r>
              <a:rPr lang="en-US" b="1" smtClean="0"/>
              <a:t>CSMA/CD</a:t>
            </a:r>
            <a:r>
              <a:rPr lang="en-US" smtClean="0"/>
              <a:t> -  Carrier sense with multiple access (CSMA); collision detection (CD)</a:t>
            </a:r>
          </a:p>
          <a:p>
            <a:pPr lvl="1"/>
            <a:r>
              <a:rPr lang="en-US" smtClean="0"/>
              <a:t>A site determines whether another message is currently being transmitted over that link.  If two or more sites begin transmitting at exactly the same time, then they will register a CD and will stop transmitting </a:t>
            </a:r>
          </a:p>
          <a:p>
            <a:pPr lvl="1"/>
            <a:r>
              <a:rPr lang="en-US" smtClean="0"/>
              <a:t>When the system is very busy, many collisions may occur, and thus performance may be degraded</a:t>
            </a:r>
          </a:p>
          <a:p>
            <a:pPr lvl="1"/>
            <a:endParaRPr lang="en-US" smtClean="0"/>
          </a:p>
          <a:p>
            <a:r>
              <a:rPr lang="en-US" smtClean="0"/>
              <a:t>CSMA/CD is used successfully in the Ethernet system, the most common network system</a:t>
            </a:r>
          </a:p>
        </p:txBody>
      </p:sp>
      <p:sp>
        <p:nvSpPr>
          <p:cNvPr id="56324" name="Text Box 5"/>
          <p:cNvSpPr txBox="1">
            <a:spLocks noChangeArrowheads="1"/>
          </p:cNvSpPr>
          <p:nvPr/>
        </p:nvSpPr>
        <p:spPr bwMode="auto">
          <a:xfrm>
            <a:off x="839788" y="1320800"/>
            <a:ext cx="7699375" cy="641350"/>
          </a:xfrm>
          <a:prstGeom prst="rect">
            <a:avLst/>
          </a:prstGeom>
          <a:noFill/>
          <a:ln w="9525">
            <a:noFill/>
            <a:miter lim="800000"/>
            <a:headEnd/>
            <a:tailEnd/>
          </a:ln>
        </p:spPr>
        <p:txBody>
          <a:bodyPr anchor="ctr">
            <a:spAutoFit/>
          </a:bodyPr>
          <a:lstStyle/>
          <a:p>
            <a:r>
              <a:rPr kumimoji="1" lang="en-US">
                <a:latin typeface="Helvetica" charset="0"/>
              </a:rPr>
              <a:t>Several sites may want to transmit information over a link </a:t>
            </a:r>
          </a:p>
          <a:p>
            <a:r>
              <a:rPr kumimoji="1" lang="en-US">
                <a:latin typeface="Helvetica" charset="0"/>
              </a:rPr>
              <a:t>simultaneously.  Techniques to avoid repeated collisions include: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Contention (Cont.)</a:t>
            </a:r>
          </a:p>
        </p:txBody>
      </p:sp>
      <p:sp>
        <p:nvSpPr>
          <p:cNvPr id="58371" name="Rectangle 3"/>
          <p:cNvSpPr>
            <a:spLocks noGrp="1" noChangeArrowheads="1"/>
          </p:cNvSpPr>
          <p:nvPr>
            <p:ph type="body" idx="1"/>
          </p:nvPr>
        </p:nvSpPr>
        <p:spPr>
          <a:xfrm>
            <a:off x="806450" y="1233488"/>
            <a:ext cx="7704138" cy="4995862"/>
          </a:xfrm>
        </p:spPr>
        <p:txBody>
          <a:bodyPr/>
          <a:lstStyle/>
          <a:p>
            <a:pPr>
              <a:lnSpc>
                <a:spcPct val="90000"/>
              </a:lnSpc>
            </a:pPr>
            <a:r>
              <a:rPr lang="en-US" b="1" smtClean="0"/>
              <a:t>Token passing</a:t>
            </a:r>
            <a:r>
              <a:rPr lang="en-US" smtClean="0"/>
              <a:t> -  A unique message type, known as a token, continuously circulates in the system (usually a ring structure)</a:t>
            </a:r>
          </a:p>
          <a:p>
            <a:pPr lvl="1">
              <a:lnSpc>
                <a:spcPct val="90000"/>
              </a:lnSpc>
            </a:pPr>
            <a:r>
              <a:rPr lang="en-US" smtClean="0"/>
              <a:t>A site that wants to transmit information must wait until the token arrives</a:t>
            </a:r>
          </a:p>
          <a:p>
            <a:pPr lvl="1">
              <a:lnSpc>
                <a:spcPct val="90000"/>
              </a:lnSpc>
            </a:pPr>
            <a:r>
              <a:rPr lang="en-US" smtClean="0"/>
              <a:t>When the site completes its round of message passing, it retransmits the token</a:t>
            </a:r>
          </a:p>
          <a:p>
            <a:pPr lvl="1">
              <a:lnSpc>
                <a:spcPct val="90000"/>
              </a:lnSpc>
            </a:pPr>
            <a:r>
              <a:rPr lang="en-US" smtClean="0"/>
              <a:t>A token-passing scheme is used by some IBM and HP/Apollo systems</a:t>
            </a:r>
          </a:p>
          <a:p>
            <a:pPr lvl="1">
              <a:lnSpc>
                <a:spcPct val="90000"/>
              </a:lnSpc>
            </a:pPr>
            <a:endParaRPr lang="en-US" smtClean="0"/>
          </a:p>
          <a:p>
            <a:pPr>
              <a:lnSpc>
                <a:spcPct val="90000"/>
              </a:lnSpc>
            </a:pPr>
            <a:r>
              <a:rPr lang="en-US" b="1" smtClean="0"/>
              <a:t>Message slots</a:t>
            </a:r>
            <a:r>
              <a:rPr lang="en-US" smtClean="0"/>
              <a:t> - A number of fixed-length message slots continuously circulate in the system (usually a ring structure)</a:t>
            </a:r>
          </a:p>
          <a:p>
            <a:pPr lvl="1">
              <a:lnSpc>
                <a:spcPct val="90000"/>
              </a:lnSpc>
            </a:pPr>
            <a:r>
              <a:rPr lang="en-US" smtClean="0"/>
              <a:t>Since a slot can contain only fixed-sized messages, a single logical message may have to be broken down into a number of smaller packets, each of which is sent in a separate slot</a:t>
            </a:r>
          </a:p>
          <a:p>
            <a:pPr lvl="1">
              <a:lnSpc>
                <a:spcPct val="90000"/>
              </a:lnSpc>
            </a:pPr>
            <a:r>
              <a:rPr lang="en-US" smtClean="0"/>
              <a:t>This scheme has been adopted in the experimental Cambridge Digital Communication Ring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01675" y="277813"/>
            <a:ext cx="7985125" cy="576262"/>
          </a:xfrm>
        </p:spPr>
        <p:txBody>
          <a:bodyPr/>
          <a:lstStyle/>
          <a:p>
            <a:pPr eaLnBrk="1" hangingPunct="1"/>
            <a:r>
              <a:rPr lang="en-US" smtClean="0"/>
              <a:t>Communication Protocol</a:t>
            </a:r>
          </a:p>
        </p:txBody>
      </p:sp>
      <p:sp>
        <p:nvSpPr>
          <p:cNvPr id="60419" name="Rectangle 3"/>
          <p:cNvSpPr>
            <a:spLocks noGrp="1" noChangeArrowheads="1"/>
          </p:cNvSpPr>
          <p:nvPr>
            <p:ph type="body" idx="1"/>
          </p:nvPr>
        </p:nvSpPr>
        <p:spPr>
          <a:xfrm>
            <a:off x="1195388" y="2095500"/>
            <a:ext cx="7334250" cy="3783013"/>
          </a:xfrm>
        </p:spPr>
        <p:txBody>
          <a:bodyPr/>
          <a:lstStyle/>
          <a:p>
            <a:r>
              <a:rPr lang="en-US" b="1" smtClean="0"/>
              <a:t>Physical layer</a:t>
            </a:r>
            <a:r>
              <a:rPr lang="en-US" smtClean="0"/>
              <a:t> – handles the mechanical and electrical details of the physical transmission of a bit stream</a:t>
            </a:r>
          </a:p>
          <a:p>
            <a:endParaRPr lang="en-US" smtClean="0"/>
          </a:p>
          <a:p>
            <a:r>
              <a:rPr lang="en-US" b="1" smtClean="0"/>
              <a:t>Data-link layer</a:t>
            </a:r>
            <a:r>
              <a:rPr lang="en-US" smtClean="0"/>
              <a:t> – handles the </a:t>
            </a:r>
            <a:r>
              <a:rPr lang="en-US" i="1" smtClean="0"/>
              <a:t>frames</a:t>
            </a:r>
            <a:r>
              <a:rPr lang="en-US" smtClean="0"/>
              <a:t>, or fixed-length parts of packets, including any error detection and recovery that occurred in the physical layer</a:t>
            </a:r>
          </a:p>
          <a:p>
            <a:endParaRPr lang="en-US" smtClean="0"/>
          </a:p>
          <a:p>
            <a:r>
              <a:rPr lang="en-US" b="1" smtClean="0"/>
              <a:t>Network layer</a:t>
            </a:r>
            <a:r>
              <a:rPr lang="en-US" smtClean="0"/>
              <a:t> – provides connections and routes packets in the communication network, including handling the address of outgoing packets, decoding the address of incoming packets, and maintaining routing information for proper response to changing load levels</a:t>
            </a:r>
          </a:p>
        </p:txBody>
      </p:sp>
      <p:sp>
        <p:nvSpPr>
          <p:cNvPr id="60420" name="Text Box 5"/>
          <p:cNvSpPr txBox="1">
            <a:spLocks noChangeArrowheads="1"/>
          </p:cNvSpPr>
          <p:nvPr/>
        </p:nvSpPr>
        <p:spPr bwMode="auto">
          <a:xfrm>
            <a:off x="839788" y="1320800"/>
            <a:ext cx="7686675" cy="641350"/>
          </a:xfrm>
          <a:prstGeom prst="rect">
            <a:avLst/>
          </a:prstGeom>
          <a:noFill/>
          <a:ln w="9525">
            <a:noFill/>
            <a:miter lim="800000"/>
            <a:headEnd/>
            <a:tailEnd/>
          </a:ln>
        </p:spPr>
        <p:txBody>
          <a:bodyPr anchor="ctr">
            <a:spAutoFit/>
          </a:bodyPr>
          <a:lstStyle/>
          <a:p>
            <a:r>
              <a:rPr kumimoji="1" lang="en-US">
                <a:latin typeface="Helvetica" charset="0"/>
              </a:rPr>
              <a:t>The communication network is partitioned into the following multiple layers: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8350" y="277813"/>
            <a:ext cx="7918450" cy="576262"/>
          </a:xfrm>
        </p:spPr>
        <p:txBody>
          <a:bodyPr/>
          <a:lstStyle/>
          <a:p>
            <a:pPr eaLnBrk="1" hangingPunct="1"/>
            <a:r>
              <a:rPr lang="en-US" smtClean="0"/>
              <a:t>Communication Protocol (Cont.)</a:t>
            </a:r>
          </a:p>
        </p:txBody>
      </p:sp>
      <p:sp>
        <p:nvSpPr>
          <p:cNvPr id="62467" name="Rectangle 3"/>
          <p:cNvSpPr>
            <a:spLocks noGrp="1" noChangeArrowheads="1"/>
          </p:cNvSpPr>
          <p:nvPr>
            <p:ph type="body" idx="1"/>
          </p:nvPr>
        </p:nvSpPr>
        <p:spPr>
          <a:xfrm>
            <a:off x="806450" y="1233488"/>
            <a:ext cx="7635875" cy="5043487"/>
          </a:xfrm>
        </p:spPr>
        <p:txBody>
          <a:bodyPr/>
          <a:lstStyle/>
          <a:p>
            <a:r>
              <a:rPr lang="en-US" b="1" smtClean="0"/>
              <a:t>Transport layer</a:t>
            </a:r>
            <a:r>
              <a:rPr lang="en-US" smtClean="0"/>
              <a:t> – responsible for low-level network access and for message transfer between clients, including partitioning messages into packets, maintaining packet order, controlling flow, and generating physical addresses</a:t>
            </a:r>
          </a:p>
          <a:p>
            <a:endParaRPr lang="en-US" smtClean="0"/>
          </a:p>
          <a:p>
            <a:r>
              <a:rPr lang="en-US" b="1" smtClean="0"/>
              <a:t>Session layer</a:t>
            </a:r>
            <a:r>
              <a:rPr lang="en-US" smtClean="0"/>
              <a:t> – implements sessions, or process-to-process communications protocols</a:t>
            </a:r>
          </a:p>
          <a:p>
            <a:endParaRPr lang="en-US" smtClean="0"/>
          </a:p>
          <a:p>
            <a:r>
              <a:rPr lang="en-US" b="1" smtClean="0"/>
              <a:t>Presentation layer</a:t>
            </a:r>
            <a:r>
              <a:rPr lang="en-US" smtClean="0"/>
              <a:t> – resolves the differences in formats among the various sites in the network, including character conversions, and half duplex/full duplex (echoing)</a:t>
            </a:r>
          </a:p>
          <a:p>
            <a:endParaRPr lang="en-US" smtClean="0"/>
          </a:p>
          <a:p>
            <a:r>
              <a:rPr lang="en-US" b="1" smtClean="0"/>
              <a:t>Application layer</a:t>
            </a:r>
            <a:r>
              <a:rPr lang="en-US" smtClean="0"/>
              <a:t> – interacts directly with the users’ deals with file transfer, remote-login protocols and electronic mail, as well as schemas for distributed databases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69963" y="250825"/>
            <a:ext cx="7786687" cy="660400"/>
          </a:xfrm>
        </p:spPr>
        <p:txBody>
          <a:bodyPr/>
          <a:lstStyle/>
          <a:p>
            <a:pPr eaLnBrk="1" hangingPunct="1"/>
            <a:r>
              <a:rPr lang="en-US" sz="3000" smtClean="0"/>
              <a:t>Communication Via ISO Network Model</a:t>
            </a:r>
          </a:p>
        </p:txBody>
      </p:sp>
      <p:pic>
        <p:nvPicPr>
          <p:cNvPr id="64515" name="Picture 8"/>
          <p:cNvPicPr>
            <a:picLocks noChangeAspect="1" noChangeArrowheads="1"/>
          </p:cNvPicPr>
          <p:nvPr/>
        </p:nvPicPr>
        <p:blipFill>
          <a:blip r:embed="rId3"/>
          <a:srcRect/>
          <a:stretch>
            <a:fillRect/>
          </a:stretch>
        </p:blipFill>
        <p:spPr bwMode="auto">
          <a:xfrm>
            <a:off x="989013" y="1268413"/>
            <a:ext cx="7048500" cy="47513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39775" y="277813"/>
            <a:ext cx="7947025" cy="576262"/>
          </a:xfrm>
        </p:spPr>
        <p:txBody>
          <a:bodyPr/>
          <a:lstStyle/>
          <a:p>
            <a:pPr eaLnBrk="1" hangingPunct="1"/>
            <a:r>
              <a:rPr lang="en-US" smtClean="0"/>
              <a:t>The ISO Protocol Layer</a:t>
            </a:r>
          </a:p>
        </p:txBody>
      </p:sp>
      <p:pic>
        <p:nvPicPr>
          <p:cNvPr id="66563" name="Picture 9"/>
          <p:cNvPicPr>
            <a:picLocks noChangeAspect="1" noChangeArrowheads="1"/>
          </p:cNvPicPr>
          <p:nvPr/>
        </p:nvPicPr>
        <p:blipFill>
          <a:blip r:embed="rId3"/>
          <a:srcRect/>
          <a:stretch>
            <a:fillRect/>
          </a:stretch>
        </p:blipFill>
        <p:spPr bwMode="auto">
          <a:xfrm>
            <a:off x="2498725" y="939800"/>
            <a:ext cx="3819525" cy="57372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The ISO Network Message</a:t>
            </a:r>
          </a:p>
        </p:txBody>
      </p:sp>
      <p:pic>
        <p:nvPicPr>
          <p:cNvPr id="68611" name="Picture 4"/>
          <p:cNvPicPr>
            <a:picLocks noChangeAspect="1" noChangeArrowheads="1"/>
          </p:cNvPicPr>
          <p:nvPr/>
        </p:nvPicPr>
        <p:blipFill>
          <a:blip r:embed="rId3"/>
          <a:srcRect/>
          <a:stretch>
            <a:fillRect/>
          </a:stretch>
        </p:blipFill>
        <p:spPr bwMode="auto">
          <a:xfrm>
            <a:off x="2338388" y="1117600"/>
            <a:ext cx="4187825" cy="5287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The TCP/IP Protocol Layers</a:t>
            </a:r>
          </a:p>
        </p:txBody>
      </p:sp>
      <p:pic>
        <p:nvPicPr>
          <p:cNvPr id="70659" name="Picture 5"/>
          <p:cNvPicPr>
            <a:picLocks noChangeAspect="1" noChangeArrowheads="1"/>
          </p:cNvPicPr>
          <p:nvPr/>
        </p:nvPicPr>
        <p:blipFill>
          <a:blip r:embed="rId3"/>
          <a:srcRect/>
          <a:stretch>
            <a:fillRect/>
          </a:stretch>
        </p:blipFill>
        <p:spPr bwMode="auto">
          <a:xfrm>
            <a:off x="1816100" y="1177925"/>
            <a:ext cx="5132388" cy="51387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Robustness</a:t>
            </a:r>
          </a:p>
        </p:txBody>
      </p:sp>
      <p:sp>
        <p:nvSpPr>
          <p:cNvPr id="72707" name="Rectangle 3"/>
          <p:cNvSpPr>
            <a:spLocks noGrp="1" noChangeArrowheads="1"/>
          </p:cNvSpPr>
          <p:nvPr>
            <p:ph type="body" idx="1"/>
          </p:nvPr>
        </p:nvSpPr>
        <p:spPr>
          <a:xfrm>
            <a:off x="839788" y="1290638"/>
            <a:ext cx="7351712" cy="4483100"/>
          </a:xfrm>
        </p:spPr>
        <p:txBody>
          <a:bodyPr/>
          <a:lstStyle/>
          <a:p>
            <a:r>
              <a:rPr lang="en-US" smtClean="0"/>
              <a:t>Failure detection</a:t>
            </a:r>
            <a:br>
              <a:rPr lang="en-US" smtClean="0"/>
            </a:br>
            <a:endParaRPr lang="en-US" smtClean="0"/>
          </a:p>
          <a:p>
            <a:r>
              <a:rPr lang="en-US" smtClean="0"/>
              <a:t>Reconfiguration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Chapter Objectives</a:t>
            </a:r>
          </a:p>
        </p:txBody>
      </p:sp>
      <p:sp>
        <p:nvSpPr>
          <p:cNvPr id="19459" name="Rectangle 3"/>
          <p:cNvSpPr>
            <a:spLocks noGrp="1" noChangeArrowheads="1"/>
          </p:cNvSpPr>
          <p:nvPr>
            <p:ph type="body" idx="1"/>
          </p:nvPr>
        </p:nvSpPr>
        <p:spPr>
          <a:xfrm>
            <a:off x="820738" y="1241425"/>
            <a:ext cx="7337425" cy="4030663"/>
          </a:xfrm>
        </p:spPr>
        <p:txBody>
          <a:bodyPr/>
          <a:lstStyle/>
          <a:p>
            <a:r>
              <a:rPr lang="en-US" smtClean="0"/>
              <a:t>To provide a high-level overview of distributed systems and the networks that interconnect them</a:t>
            </a:r>
          </a:p>
          <a:p>
            <a:endParaRPr lang="en-US" smtClean="0"/>
          </a:p>
          <a:p>
            <a:r>
              <a:rPr lang="en-US" smtClean="0"/>
              <a:t>To discuss the general structure of distributed operating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Failure Detection</a:t>
            </a:r>
          </a:p>
        </p:txBody>
      </p:sp>
      <p:sp>
        <p:nvSpPr>
          <p:cNvPr id="74755" name="Rectangle 3"/>
          <p:cNvSpPr>
            <a:spLocks noGrp="1" noChangeArrowheads="1"/>
          </p:cNvSpPr>
          <p:nvPr>
            <p:ph type="body" idx="1"/>
          </p:nvPr>
        </p:nvSpPr>
        <p:spPr>
          <a:xfrm>
            <a:off x="839788" y="1290638"/>
            <a:ext cx="7351712" cy="5106987"/>
          </a:xfrm>
        </p:spPr>
        <p:txBody>
          <a:bodyPr/>
          <a:lstStyle/>
          <a:p>
            <a:r>
              <a:rPr lang="en-US" smtClean="0"/>
              <a:t>Detecting hardware failure is difficult</a:t>
            </a:r>
          </a:p>
          <a:p>
            <a:endParaRPr lang="en-US" sz="800" smtClean="0"/>
          </a:p>
          <a:p>
            <a:r>
              <a:rPr lang="en-US" smtClean="0"/>
              <a:t>To detect a link failure, a handshaking protocol can be used</a:t>
            </a:r>
          </a:p>
          <a:p>
            <a:endParaRPr lang="en-US" sz="800" smtClean="0"/>
          </a:p>
          <a:p>
            <a:r>
              <a:rPr lang="en-US" smtClean="0"/>
              <a:t>Assume Site A and Site B have established a link</a:t>
            </a:r>
          </a:p>
          <a:p>
            <a:pPr lvl="1"/>
            <a:r>
              <a:rPr lang="en-US" smtClean="0"/>
              <a:t> At fixed intervals, each site will exchange an </a:t>
            </a:r>
            <a:r>
              <a:rPr lang="en-US" i="1" smtClean="0"/>
              <a:t>I-am-up</a:t>
            </a:r>
            <a:r>
              <a:rPr lang="en-US" smtClean="0"/>
              <a:t> message indicating that they are up and running</a:t>
            </a:r>
          </a:p>
          <a:p>
            <a:pPr lvl="1"/>
            <a:endParaRPr lang="en-US" sz="800" smtClean="0"/>
          </a:p>
          <a:p>
            <a:r>
              <a:rPr lang="en-US" smtClean="0"/>
              <a:t>If Site A does not receive a message within the fixed interval, it assumes either (a) the other site is not up or (b) the message was lost</a:t>
            </a:r>
          </a:p>
          <a:p>
            <a:endParaRPr lang="en-US" sz="800" smtClean="0"/>
          </a:p>
          <a:p>
            <a:r>
              <a:rPr lang="en-US" smtClean="0"/>
              <a:t>Site A can now send an </a:t>
            </a:r>
            <a:r>
              <a:rPr lang="en-US" i="1" smtClean="0"/>
              <a:t>Are-you-up?</a:t>
            </a:r>
            <a:r>
              <a:rPr lang="en-US" smtClean="0"/>
              <a:t> message to Site B</a:t>
            </a:r>
          </a:p>
          <a:p>
            <a:endParaRPr lang="en-US" sz="800" smtClean="0"/>
          </a:p>
          <a:p>
            <a:r>
              <a:rPr lang="en-US" smtClean="0"/>
              <a:t>If Site A does not receive a reply, it can repeat the message or try an alternate route to Site 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p:txBody>
          <a:bodyPr/>
          <a:lstStyle/>
          <a:p>
            <a:pPr eaLnBrk="1" hangingPunct="1"/>
            <a:r>
              <a:rPr lang="en-US" smtClean="0"/>
              <a:t>Failure Detection (Cont.)</a:t>
            </a:r>
          </a:p>
        </p:txBody>
      </p:sp>
      <p:sp>
        <p:nvSpPr>
          <p:cNvPr id="76803" name="Rectangle 1027"/>
          <p:cNvSpPr>
            <a:spLocks noGrp="1" noChangeArrowheads="1"/>
          </p:cNvSpPr>
          <p:nvPr>
            <p:ph type="body" idx="1"/>
          </p:nvPr>
        </p:nvSpPr>
        <p:spPr>
          <a:xfrm>
            <a:off x="806450" y="1233488"/>
            <a:ext cx="7723188" cy="4530725"/>
          </a:xfrm>
        </p:spPr>
        <p:txBody>
          <a:bodyPr/>
          <a:lstStyle/>
          <a:p>
            <a:r>
              <a:rPr lang="en-US" smtClean="0"/>
              <a:t>If Site A does not ultimately receive a reply from Site B, it concludes some type of failure has occurred</a:t>
            </a:r>
            <a:br>
              <a:rPr lang="en-US" smtClean="0"/>
            </a:br>
            <a:endParaRPr lang="en-US" smtClean="0"/>
          </a:p>
          <a:p>
            <a:r>
              <a:rPr lang="en-US" smtClean="0"/>
              <a:t>Types of failures:</a:t>
            </a:r>
            <a:br>
              <a:rPr lang="en-US" smtClean="0"/>
            </a:br>
            <a:r>
              <a:rPr lang="en-US" smtClean="0"/>
              <a:t>- Site B is down</a:t>
            </a:r>
          </a:p>
          <a:p>
            <a:pPr>
              <a:buFont typeface="Monotype Sorts" charset="2"/>
              <a:buNone/>
            </a:pPr>
            <a:r>
              <a:rPr lang="en-US" smtClean="0"/>
              <a:t>	- The direct link between A and B is down</a:t>
            </a:r>
            <a:br>
              <a:rPr lang="en-US" smtClean="0"/>
            </a:br>
            <a:r>
              <a:rPr lang="en-US" smtClean="0"/>
              <a:t>- The alternate link from A to B is down</a:t>
            </a:r>
          </a:p>
          <a:p>
            <a:pPr>
              <a:buFont typeface="Monotype Sorts" charset="2"/>
              <a:buNone/>
            </a:pPr>
            <a:r>
              <a:rPr lang="en-US" smtClean="0"/>
              <a:t>	- The message has been lost</a:t>
            </a:r>
            <a:br>
              <a:rPr lang="en-US" smtClean="0"/>
            </a:br>
            <a:endParaRPr lang="en-US" smtClean="0"/>
          </a:p>
          <a:p>
            <a:r>
              <a:rPr lang="en-US" smtClean="0"/>
              <a:t>However, Site A cannot determine exactly </a:t>
            </a:r>
            <a:r>
              <a:rPr lang="en-US" b="1" smtClean="0"/>
              <a:t>why</a:t>
            </a:r>
            <a:r>
              <a:rPr lang="en-US" smtClean="0"/>
              <a:t> the failure has occurred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6613" y="277813"/>
            <a:ext cx="7850187" cy="576262"/>
          </a:xfrm>
        </p:spPr>
        <p:txBody>
          <a:bodyPr/>
          <a:lstStyle/>
          <a:p>
            <a:pPr eaLnBrk="1" hangingPunct="1"/>
            <a:r>
              <a:rPr lang="en-US" smtClean="0"/>
              <a:t>Reconfiguration</a:t>
            </a:r>
          </a:p>
        </p:txBody>
      </p:sp>
      <p:sp>
        <p:nvSpPr>
          <p:cNvPr id="78851" name="Rectangle 3"/>
          <p:cNvSpPr>
            <a:spLocks noGrp="1" noChangeArrowheads="1"/>
          </p:cNvSpPr>
          <p:nvPr>
            <p:ph type="body" idx="1"/>
          </p:nvPr>
        </p:nvSpPr>
        <p:spPr>
          <a:xfrm>
            <a:off x="806450" y="1233488"/>
            <a:ext cx="7704138" cy="5027612"/>
          </a:xfrm>
        </p:spPr>
        <p:txBody>
          <a:bodyPr/>
          <a:lstStyle/>
          <a:p>
            <a:r>
              <a:rPr lang="en-US" smtClean="0"/>
              <a:t>When Site A determines a failure has occurred, it must reconfigure the system: </a:t>
            </a:r>
            <a:br>
              <a:rPr lang="en-US" smtClean="0"/>
            </a:br>
            <a:endParaRPr lang="en-US" smtClean="0"/>
          </a:p>
          <a:p>
            <a:pPr>
              <a:buFont typeface="Monotype Sorts" charset="2"/>
              <a:buNone/>
            </a:pPr>
            <a:r>
              <a:rPr lang="en-US" smtClean="0"/>
              <a:t>     1.  If the link from A to B has failed, this must be broadcast to every site in the system</a:t>
            </a:r>
          </a:p>
          <a:p>
            <a:pPr>
              <a:buFont typeface="Monotype Sorts" charset="2"/>
              <a:buNone/>
            </a:pPr>
            <a:endParaRPr lang="en-US" smtClean="0"/>
          </a:p>
          <a:p>
            <a:pPr>
              <a:buFont typeface="Monotype Sorts" charset="2"/>
              <a:buNone/>
            </a:pPr>
            <a:r>
              <a:rPr lang="en-US" smtClean="0"/>
              <a:t>     2.  If a site has failed, every other site must also be notified indicating that the services offered by the failed site are no longer available</a:t>
            </a:r>
            <a:br>
              <a:rPr lang="en-US" smtClean="0"/>
            </a:br>
            <a:endParaRPr lang="en-US" smtClean="0"/>
          </a:p>
          <a:p>
            <a:r>
              <a:rPr lang="en-US" smtClean="0"/>
              <a:t>When the link or the site becomes available again, this information must again be broadcast to all other sites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Design Issues</a:t>
            </a:r>
          </a:p>
        </p:txBody>
      </p:sp>
      <p:sp>
        <p:nvSpPr>
          <p:cNvPr id="80899" name="Rectangle 3"/>
          <p:cNvSpPr>
            <a:spLocks noGrp="1" noChangeArrowheads="1"/>
          </p:cNvSpPr>
          <p:nvPr>
            <p:ph type="body" idx="1"/>
          </p:nvPr>
        </p:nvSpPr>
        <p:spPr>
          <a:xfrm>
            <a:off x="806450" y="1233488"/>
            <a:ext cx="7704138" cy="4530725"/>
          </a:xfrm>
        </p:spPr>
        <p:txBody>
          <a:bodyPr/>
          <a:lstStyle/>
          <a:p>
            <a:r>
              <a:rPr lang="en-US" b="1" smtClean="0"/>
              <a:t>Transparency</a:t>
            </a:r>
            <a:r>
              <a:rPr lang="en-US" smtClean="0"/>
              <a:t> – the distributed system should appear as a conventional, centralized system to the user</a:t>
            </a:r>
            <a:br>
              <a:rPr lang="en-US" smtClean="0"/>
            </a:br>
            <a:endParaRPr lang="en-US" smtClean="0"/>
          </a:p>
          <a:p>
            <a:r>
              <a:rPr lang="en-US" b="1" smtClean="0"/>
              <a:t>Fault tolerance</a:t>
            </a:r>
            <a:r>
              <a:rPr lang="en-US" smtClean="0"/>
              <a:t> – the distributed system should continue to function in the face of failure</a:t>
            </a:r>
            <a:br>
              <a:rPr lang="en-US" smtClean="0"/>
            </a:br>
            <a:endParaRPr lang="en-US" smtClean="0"/>
          </a:p>
          <a:p>
            <a:r>
              <a:rPr lang="en-US" b="1" smtClean="0"/>
              <a:t>Scalability</a:t>
            </a:r>
            <a:r>
              <a:rPr lang="en-US" smtClean="0"/>
              <a:t> – as demands increase, the system should easily accept the addition of new resources to accommodate the increased demand</a:t>
            </a:r>
            <a:br>
              <a:rPr lang="en-US" smtClean="0"/>
            </a:br>
            <a:endParaRPr lang="en-US" smtClean="0"/>
          </a:p>
          <a:p>
            <a:r>
              <a:rPr lang="en-US" b="1" smtClean="0"/>
              <a:t>Clusters</a:t>
            </a:r>
            <a:r>
              <a:rPr lang="en-US" smtClean="0"/>
              <a:t> – a collection of semi-autonomous machines that acts as a single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r>
              <a:rPr lang="en-US" smtClean="0"/>
              <a:t>Example: Networking</a:t>
            </a:r>
          </a:p>
        </p:txBody>
      </p:sp>
      <p:sp>
        <p:nvSpPr>
          <p:cNvPr id="82947" name="Rectangle 1027"/>
          <p:cNvSpPr>
            <a:spLocks noGrp="1" noChangeArrowheads="1"/>
          </p:cNvSpPr>
          <p:nvPr>
            <p:ph type="body" idx="1"/>
          </p:nvPr>
        </p:nvSpPr>
        <p:spPr>
          <a:xfrm>
            <a:off x="806450" y="1233488"/>
            <a:ext cx="7713663" cy="5118100"/>
          </a:xfrm>
        </p:spPr>
        <p:txBody>
          <a:bodyPr/>
          <a:lstStyle/>
          <a:p>
            <a:r>
              <a:rPr lang="en-US" smtClean="0"/>
              <a:t>The transmission of a network packet between hosts on an Ethernet network</a:t>
            </a:r>
          </a:p>
          <a:p>
            <a:endParaRPr lang="en-US" sz="800" smtClean="0"/>
          </a:p>
          <a:p>
            <a:r>
              <a:rPr lang="en-US" smtClean="0"/>
              <a:t>Every host has a unique IP address and a corresponding Ethernet (MAC) address</a:t>
            </a:r>
          </a:p>
          <a:p>
            <a:endParaRPr lang="en-US" sz="800" smtClean="0"/>
          </a:p>
          <a:p>
            <a:r>
              <a:rPr lang="en-US" smtClean="0"/>
              <a:t>Communication requires both addresses</a:t>
            </a:r>
          </a:p>
          <a:p>
            <a:endParaRPr lang="en-US" sz="800" smtClean="0"/>
          </a:p>
          <a:p>
            <a:r>
              <a:rPr lang="en-US" smtClean="0"/>
              <a:t>Domain Name Service (DNS) can be used to acquire IP addresses </a:t>
            </a:r>
          </a:p>
          <a:p>
            <a:endParaRPr lang="en-US" sz="800" smtClean="0"/>
          </a:p>
          <a:p>
            <a:r>
              <a:rPr lang="en-US" smtClean="0"/>
              <a:t>Address Resolution Protocol (ARP) is used to map MAC addresses to IP addresses</a:t>
            </a:r>
          </a:p>
          <a:p>
            <a:endParaRPr lang="en-US" sz="800" smtClean="0"/>
          </a:p>
          <a:p>
            <a:r>
              <a:rPr lang="en-US" smtClean="0"/>
              <a:t>If the hosts are on the same network, ARP can be used</a:t>
            </a:r>
          </a:p>
          <a:p>
            <a:pPr lvl="1"/>
            <a:r>
              <a:rPr lang="en-US" smtClean="0"/>
              <a:t>If the hosts are on different networks, the sending host will send the packet to a </a:t>
            </a:r>
            <a:r>
              <a:rPr lang="en-US" i="1" smtClean="0"/>
              <a:t>router</a:t>
            </a:r>
            <a:r>
              <a:rPr lang="en-US" smtClean="0"/>
              <a:t> which routes the packet to the destination network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An Ethernet Packet</a:t>
            </a:r>
          </a:p>
        </p:txBody>
      </p:sp>
      <p:pic>
        <p:nvPicPr>
          <p:cNvPr id="84995" name="Picture 8"/>
          <p:cNvPicPr>
            <a:picLocks noChangeAspect="1" noChangeArrowheads="1"/>
          </p:cNvPicPr>
          <p:nvPr/>
        </p:nvPicPr>
        <p:blipFill>
          <a:blip r:embed="rId3"/>
          <a:srcRect/>
          <a:stretch>
            <a:fillRect/>
          </a:stretch>
        </p:blipFill>
        <p:spPr bwMode="auto">
          <a:xfrm>
            <a:off x="998538" y="1193800"/>
            <a:ext cx="7231062" cy="4749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p:txBody>
          <a:bodyPr/>
          <a:lstStyle/>
          <a:p>
            <a:pPr eaLnBrk="1" hangingPunct="1"/>
            <a:r>
              <a:rPr lang="en-US" smtClean="0"/>
              <a:t>End of Chapter 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Motivation</a:t>
            </a:r>
          </a:p>
        </p:txBody>
      </p:sp>
      <p:sp>
        <p:nvSpPr>
          <p:cNvPr id="125955" name="Rectangle 3"/>
          <p:cNvSpPr>
            <a:spLocks noGrp="1" noChangeArrowheads="1"/>
          </p:cNvSpPr>
          <p:nvPr>
            <p:ph type="body" idx="1"/>
          </p:nvPr>
        </p:nvSpPr>
        <p:spPr/>
        <p:txBody>
          <a:bodyPr/>
          <a:lstStyle/>
          <a:p>
            <a:r>
              <a:rPr lang="en-US" b="1" smtClean="0">
                <a:solidFill>
                  <a:srgbClr val="3366FF"/>
                </a:solidFill>
              </a:rPr>
              <a:t>Distributed system</a:t>
            </a:r>
            <a:r>
              <a:rPr lang="en-US" smtClean="0">
                <a:solidFill>
                  <a:srgbClr val="3366FF"/>
                </a:solidFill>
              </a:rPr>
              <a:t> </a:t>
            </a:r>
            <a:r>
              <a:rPr lang="en-US" smtClean="0"/>
              <a:t>is collection of loosely coupled processors interconnected by a communications network</a:t>
            </a:r>
          </a:p>
          <a:p>
            <a:endParaRPr lang="en-US" sz="900" smtClean="0"/>
          </a:p>
          <a:p>
            <a:r>
              <a:rPr lang="en-US" smtClean="0"/>
              <a:t>Processors variously called </a:t>
            </a:r>
            <a:r>
              <a:rPr lang="en-US" i="1" smtClean="0"/>
              <a:t>nodes, computers, machines, hosts</a:t>
            </a:r>
          </a:p>
          <a:p>
            <a:pPr lvl="1"/>
            <a:r>
              <a:rPr lang="en-US" i="1" smtClean="0"/>
              <a:t>Site</a:t>
            </a:r>
            <a:r>
              <a:rPr lang="en-US" smtClean="0"/>
              <a:t> is location of the processor</a:t>
            </a:r>
          </a:p>
          <a:p>
            <a:pPr lvl="1"/>
            <a:endParaRPr lang="en-US" sz="900" smtClean="0"/>
          </a:p>
          <a:p>
            <a:r>
              <a:rPr lang="en-US" smtClean="0"/>
              <a:t>Reasons for distributed systems</a:t>
            </a:r>
          </a:p>
          <a:p>
            <a:pPr lvl="1"/>
            <a:r>
              <a:rPr lang="en-US" smtClean="0"/>
              <a:t>Resource sharing</a:t>
            </a:r>
          </a:p>
          <a:p>
            <a:pPr lvl="2"/>
            <a:r>
              <a:rPr lang="en-US" smtClean="0"/>
              <a:t>sharing and printing files at remote sites</a:t>
            </a:r>
          </a:p>
          <a:p>
            <a:pPr lvl="2"/>
            <a:r>
              <a:rPr lang="en-US" smtClean="0"/>
              <a:t>processing information in a distributed database</a:t>
            </a:r>
          </a:p>
          <a:p>
            <a:pPr lvl="2"/>
            <a:r>
              <a:rPr lang="en-US" smtClean="0"/>
              <a:t>using remote specialized hardware devices</a:t>
            </a:r>
          </a:p>
          <a:p>
            <a:pPr lvl="1"/>
            <a:r>
              <a:rPr lang="en-US" smtClean="0"/>
              <a:t>Computation speedup – </a:t>
            </a:r>
            <a:r>
              <a:rPr lang="en-US" b="1" smtClean="0">
                <a:solidFill>
                  <a:srgbClr val="3366FF"/>
                </a:solidFill>
              </a:rPr>
              <a:t>load sharing</a:t>
            </a:r>
          </a:p>
          <a:p>
            <a:pPr lvl="1"/>
            <a:r>
              <a:rPr lang="en-US" smtClean="0"/>
              <a:t>Reliability – detect and recover from site failure, function transfer, reintegrate failed site</a:t>
            </a:r>
          </a:p>
          <a:p>
            <a:pPr lvl="1"/>
            <a:r>
              <a:rPr lang="en-US" smtClean="0"/>
              <a:t>Communication – message passing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smtClean="0"/>
              <a:t>A Distributed System</a:t>
            </a:r>
          </a:p>
        </p:txBody>
      </p:sp>
      <p:pic>
        <p:nvPicPr>
          <p:cNvPr id="23555" name="Picture 6"/>
          <p:cNvPicPr>
            <a:picLocks noChangeAspect="1" noChangeArrowheads="1"/>
          </p:cNvPicPr>
          <p:nvPr/>
        </p:nvPicPr>
        <p:blipFill>
          <a:blip r:embed="rId3"/>
          <a:srcRect/>
          <a:stretch>
            <a:fillRect/>
          </a:stretch>
        </p:blipFill>
        <p:spPr bwMode="auto">
          <a:xfrm>
            <a:off x="841375" y="1390650"/>
            <a:ext cx="7042150" cy="4537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41400" y="277813"/>
            <a:ext cx="7645400" cy="576262"/>
          </a:xfrm>
        </p:spPr>
        <p:txBody>
          <a:bodyPr/>
          <a:lstStyle/>
          <a:p>
            <a:pPr eaLnBrk="1" hangingPunct="1"/>
            <a:r>
              <a:rPr lang="en-US" sz="3000" smtClean="0"/>
              <a:t>Types of Distributed Operating Systems</a:t>
            </a:r>
          </a:p>
        </p:txBody>
      </p:sp>
      <p:sp>
        <p:nvSpPr>
          <p:cNvPr id="25603" name="Rectangle 3"/>
          <p:cNvSpPr>
            <a:spLocks noGrp="1" noChangeArrowheads="1"/>
          </p:cNvSpPr>
          <p:nvPr>
            <p:ph type="body" idx="1"/>
          </p:nvPr>
        </p:nvSpPr>
        <p:spPr/>
        <p:txBody>
          <a:bodyPr/>
          <a:lstStyle/>
          <a:p>
            <a:r>
              <a:rPr lang="en-US" smtClean="0"/>
              <a:t>Network Operating Systems</a:t>
            </a:r>
          </a:p>
          <a:p>
            <a:endParaRPr lang="en-US" smtClean="0"/>
          </a:p>
          <a:p>
            <a:r>
              <a:rPr lang="en-US" smtClean="0"/>
              <a:t>Distributed Operating Systems</a:t>
            </a:r>
          </a:p>
          <a:p>
            <a:pPr>
              <a:buFont typeface="Monotype Sorts" charset="2"/>
              <a:buNone/>
            </a:pP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Network-Operating Systems</a:t>
            </a:r>
          </a:p>
        </p:txBody>
      </p:sp>
      <p:sp>
        <p:nvSpPr>
          <p:cNvPr id="27651" name="Rectangle 3"/>
          <p:cNvSpPr>
            <a:spLocks noGrp="1" noChangeArrowheads="1"/>
          </p:cNvSpPr>
          <p:nvPr>
            <p:ph type="body" idx="1"/>
          </p:nvPr>
        </p:nvSpPr>
        <p:spPr>
          <a:xfrm>
            <a:off x="820738" y="1241425"/>
            <a:ext cx="7491412" cy="4516438"/>
          </a:xfrm>
        </p:spPr>
        <p:txBody>
          <a:bodyPr/>
          <a:lstStyle/>
          <a:p>
            <a:r>
              <a:rPr lang="en-US" smtClean="0"/>
              <a:t>Users are aware of multiplicity of machines.  Access to resources of various machines is done explicitly by:</a:t>
            </a:r>
          </a:p>
          <a:p>
            <a:pPr lvl="1"/>
            <a:r>
              <a:rPr lang="en-US" smtClean="0"/>
              <a:t>Remote logging into the appropriate remote machine (telnet, ssh)</a:t>
            </a:r>
          </a:p>
          <a:p>
            <a:pPr lvl="1"/>
            <a:r>
              <a:rPr lang="en-US" smtClean="0"/>
              <a:t>Remote Desktop (Microsoft Windows)</a:t>
            </a:r>
          </a:p>
          <a:p>
            <a:pPr lvl="1"/>
            <a:r>
              <a:rPr lang="en-US" smtClean="0"/>
              <a:t>Transferring data from remote machines to local machines, via the File Transfer Protocol (FTP) mechanism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962025" y="277813"/>
            <a:ext cx="7724775" cy="576262"/>
          </a:xfrm>
        </p:spPr>
        <p:txBody>
          <a:bodyPr/>
          <a:lstStyle/>
          <a:p>
            <a:pPr eaLnBrk="1" hangingPunct="1"/>
            <a:r>
              <a:rPr lang="en-US" smtClean="0"/>
              <a:t>Distributed-Operating Systems</a:t>
            </a:r>
          </a:p>
        </p:txBody>
      </p:sp>
      <p:sp>
        <p:nvSpPr>
          <p:cNvPr id="29699" name="Rectangle 1027"/>
          <p:cNvSpPr>
            <a:spLocks noGrp="1" noChangeArrowheads="1"/>
          </p:cNvSpPr>
          <p:nvPr>
            <p:ph type="body" idx="1"/>
          </p:nvPr>
        </p:nvSpPr>
        <p:spPr>
          <a:xfrm>
            <a:off x="839788" y="1290638"/>
            <a:ext cx="7672387" cy="4483100"/>
          </a:xfrm>
        </p:spPr>
        <p:txBody>
          <a:bodyPr/>
          <a:lstStyle/>
          <a:p>
            <a:r>
              <a:rPr lang="en-US" smtClean="0"/>
              <a:t>Users not aware of multiplicity of machines</a:t>
            </a:r>
          </a:p>
          <a:p>
            <a:pPr lvl="1"/>
            <a:r>
              <a:rPr lang="en-US" smtClean="0"/>
              <a:t>Access to remote resources similar to access to local resources</a:t>
            </a:r>
          </a:p>
          <a:p>
            <a:pPr lvl="1"/>
            <a:endParaRPr lang="en-US" smtClean="0"/>
          </a:p>
          <a:p>
            <a:r>
              <a:rPr lang="en-US" smtClean="0"/>
              <a:t>Data Migration – transfer data by transferring entire file, or transferring only those portions of the file necessary for the immediate task</a:t>
            </a:r>
          </a:p>
          <a:p>
            <a:endParaRPr lang="en-US" smtClean="0"/>
          </a:p>
          <a:p>
            <a:r>
              <a:rPr lang="en-US" smtClean="0"/>
              <a:t>Computation Migration – transfer the computation, rather than the data, across the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995363" y="287338"/>
            <a:ext cx="7772400" cy="576262"/>
          </a:xfrm>
        </p:spPr>
        <p:txBody>
          <a:bodyPr/>
          <a:lstStyle/>
          <a:p>
            <a:pPr eaLnBrk="1" hangingPunct="1"/>
            <a:r>
              <a:rPr lang="en-US" smtClean="0"/>
              <a:t>Distributed-Operating Systems (Cont.)</a:t>
            </a:r>
          </a:p>
        </p:txBody>
      </p:sp>
      <p:sp>
        <p:nvSpPr>
          <p:cNvPr id="31747" name="Rectangle 1027"/>
          <p:cNvSpPr>
            <a:spLocks noGrp="1" noChangeArrowheads="1"/>
          </p:cNvSpPr>
          <p:nvPr>
            <p:ph type="body" idx="1"/>
          </p:nvPr>
        </p:nvSpPr>
        <p:spPr>
          <a:xfrm>
            <a:off x="806450" y="1233488"/>
            <a:ext cx="7791450" cy="4530725"/>
          </a:xfrm>
        </p:spPr>
        <p:txBody>
          <a:bodyPr/>
          <a:lstStyle/>
          <a:p>
            <a:r>
              <a:rPr lang="en-US" smtClean="0"/>
              <a:t>Process Migration – execute an entire process, or parts of it, at different sites</a:t>
            </a:r>
          </a:p>
          <a:p>
            <a:pPr lvl="1"/>
            <a:r>
              <a:rPr lang="en-US" b="1" smtClean="0"/>
              <a:t>Load balancing </a:t>
            </a:r>
            <a:r>
              <a:rPr lang="en-US" smtClean="0"/>
              <a:t>– distribute processes across network to even the workload</a:t>
            </a:r>
          </a:p>
          <a:p>
            <a:pPr lvl="1"/>
            <a:r>
              <a:rPr lang="en-US" b="1" smtClean="0"/>
              <a:t>Computation speedup </a:t>
            </a:r>
            <a:r>
              <a:rPr lang="en-US" smtClean="0"/>
              <a:t>– subprocesses can run concurrently on different sites</a:t>
            </a:r>
          </a:p>
          <a:p>
            <a:pPr lvl="1"/>
            <a:r>
              <a:rPr lang="en-US" b="1" smtClean="0"/>
              <a:t>Hardware preference </a:t>
            </a:r>
            <a:r>
              <a:rPr lang="en-US" smtClean="0"/>
              <a:t>– process execution may require specialized processor</a:t>
            </a:r>
          </a:p>
          <a:p>
            <a:pPr lvl="1"/>
            <a:r>
              <a:rPr lang="en-US" b="1" smtClean="0"/>
              <a:t>Software preference </a:t>
            </a:r>
            <a:r>
              <a:rPr lang="en-US" smtClean="0"/>
              <a:t>– required software may be available at only a particular site</a:t>
            </a:r>
          </a:p>
          <a:p>
            <a:pPr lvl="1"/>
            <a:r>
              <a:rPr lang="en-US" b="1" smtClean="0"/>
              <a:t>Data access </a:t>
            </a:r>
            <a:r>
              <a:rPr lang="en-US" smtClean="0"/>
              <a:t>– run process remotely, rather than transfer all data locally</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1396</TotalTime>
  <Words>1771</Words>
  <Application>Microsoft Office PowerPoint</Application>
  <PresentationFormat>On-screen Show (4:3)</PresentationFormat>
  <Paragraphs>245</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Verdana</vt:lpstr>
      <vt:lpstr>ＭＳ Ｐゴシック</vt:lpstr>
      <vt:lpstr>Arial</vt:lpstr>
      <vt:lpstr>Helvetica</vt:lpstr>
      <vt:lpstr>Monotype Sorts</vt:lpstr>
      <vt:lpstr>Webdings</vt:lpstr>
      <vt:lpstr>Times New Roman</vt:lpstr>
      <vt:lpstr>Symbol</vt:lpstr>
      <vt:lpstr>os-8</vt:lpstr>
      <vt:lpstr>Module 16:  Distributed System Structures</vt:lpstr>
      <vt:lpstr>Chapter 16: Distributed System Structures</vt:lpstr>
      <vt:lpstr>Chapter Objectives</vt:lpstr>
      <vt:lpstr>Motivation</vt:lpstr>
      <vt:lpstr>A Distributed System</vt:lpstr>
      <vt:lpstr>Types of Distributed Operating Systems</vt:lpstr>
      <vt:lpstr>Network-Operating Systems</vt:lpstr>
      <vt:lpstr>Distributed-Operating Systems</vt:lpstr>
      <vt:lpstr>Distributed-Operating Systems (Cont.)</vt:lpstr>
      <vt:lpstr>Network Structure</vt:lpstr>
      <vt:lpstr> Depiction of typical LAN</vt:lpstr>
      <vt:lpstr>Network Types (Cont.)</vt:lpstr>
      <vt:lpstr>Communication Processors in a Wide-Area Network</vt:lpstr>
      <vt:lpstr>Network Topology</vt:lpstr>
      <vt:lpstr>Network Topology</vt:lpstr>
      <vt:lpstr>Communication Structure</vt:lpstr>
      <vt:lpstr>Naming and Name Resolution</vt:lpstr>
      <vt:lpstr>Routing Strategies</vt:lpstr>
      <vt:lpstr>Routing Strategies (Cont.)</vt:lpstr>
      <vt:lpstr>Connection Strategies</vt:lpstr>
      <vt:lpstr>Contention</vt:lpstr>
      <vt:lpstr>Contention (Cont.)</vt:lpstr>
      <vt:lpstr>Communication Protocol</vt:lpstr>
      <vt:lpstr>Communication Protocol (Cont.)</vt:lpstr>
      <vt:lpstr>Communication Via ISO Network Model</vt:lpstr>
      <vt:lpstr>The ISO Protocol Layer</vt:lpstr>
      <vt:lpstr>The ISO Network Message</vt:lpstr>
      <vt:lpstr>The TCP/IP Protocol Layers</vt:lpstr>
      <vt:lpstr>Robustness</vt:lpstr>
      <vt:lpstr>Failure Detection</vt:lpstr>
      <vt:lpstr>Failure Detection (Cont.)</vt:lpstr>
      <vt:lpstr>Reconfiguration</vt:lpstr>
      <vt:lpstr>Design Issues</vt:lpstr>
      <vt:lpstr>Example: Networking</vt:lpstr>
      <vt:lpstr>An Ethernet Packet</vt:lpstr>
      <vt:lpstr>End of Chapter 16</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Marilyn Turnamian</dc:creator>
  <cp:lastModifiedBy>Silberschatz, Avi</cp:lastModifiedBy>
  <cp:revision>130</cp:revision>
  <cp:lastPrinted>2001-07-05T20:31:09Z</cp:lastPrinted>
  <dcterms:created xsi:type="dcterms:W3CDTF">1999-08-24T14:34:23Z</dcterms:created>
  <dcterms:modified xsi:type="dcterms:W3CDTF">2012-04-05T13:58:29Z</dcterms:modified>
</cp:coreProperties>
</file>