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0"/>
  </p:notesMasterIdLst>
  <p:handoutMasterIdLst>
    <p:handoutMasterId r:id="rId61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8" r:id="rId8"/>
    <p:sldId id="339" r:id="rId9"/>
    <p:sldId id="337" r:id="rId10"/>
    <p:sldId id="340" r:id="rId11"/>
    <p:sldId id="341" r:id="rId12"/>
    <p:sldId id="389" r:id="rId13"/>
    <p:sldId id="342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3" r:id="rId22"/>
    <p:sldId id="354" r:id="rId23"/>
    <p:sldId id="390" r:id="rId24"/>
    <p:sldId id="356" r:id="rId25"/>
    <p:sldId id="358" r:id="rId26"/>
    <p:sldId id="359" r:id="rId27"/>
    <p:sldId id="386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91" r:id="rId49"/>
    <p:sldId id="380" r:id="rId50"/>
    <p:sldId id="381" r:id="rId51"/>
    <p:sldId id="382" r:id="rId52"/>
    <p:sldId id="383" r:id="rId53"/>
    <p:sldId id="392" r:id="rId54"/>
    <p:sldId id="393" r:id="rId55"/>
    <p:sldId id="394" r:id="rId56"/>
    <p:sldId id="384" r:id="rId57"/>
    <p:sldId id="387" r:id="rId58"/>
    <p:sldId id="385" r:id="rId59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8" autoAdjust="0"/>
    <p:restoredTop sz="94667"/>
  </p:normalViewPr>
  <p:slideViewPr>
    <p:cSldViewPr snapToGrid="0">
      <p:cViewPr varScale="1">
        <p:scale>
          <a:sx n="60" d="100"/>
          <a:sy n="60" d="100"/>
        </p:scale>
        <p:origin x="1094" y="5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F356BD1-B3C4-1944-A475-7B3D632BC8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6E449C2-B496-7D43-9403-8F451B6F60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77B5457-DF9D-AB4E-8C73-23511BE65C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93D5966-8127-6044-890D-BA39F7ACAB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4C256248-9AFB-4C3E-BD54-6F1CB35B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C7FA074-91DA-3947-920D-1AB5AB8873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A606925-E5A2-5E43-8938-BCFD1B50BB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67277A1-6E5E-4410-80A2-B947D9150C6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6E9FCCD-B069-3345-AAD0-609A3ECA03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2E470EF-7DA4-8A4B-A737-BC0316D22B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1F4271D-9824-2349-98D3-FA5C39E6E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3150D9-DA23-40E9-A514-80F8C5389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79D2A390-55CB-4D52-B48D-BE8DB57F6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16C769-28F3-4BA7-85C4-F4A09645EDA4}" type="slidenum">
              <a:rPr lang="en-US" altLang="en-US" sz="1300" smtClean="0">
                <a:latin typeface="Helvetica" panose="020B0604020202020204" pitchFamily="34" charset="0"/>
              </a:rPr>
              <a:pPr/>
              <a:t>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044DE52-28E2-457C-83E3-DF93B568AE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C77CEE-8ED1-41A5-8883-97D781C5C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12E28A0-B007-4BAB-AAFD-61B565AFA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25B18D-4B67-40E2-927D-5DB890AC4580}" type="slidenum">
              <a:rPr lang="en-US" altLang="en-US" sz="1300" smtClean="0">
                <a:latin typeface="Helvetica" panose="020B0604020202020204" pitchFamily="34" charset="0"/>
              </a:rPr>
              <a:pPr/>
              <a:t>12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5D852B7-D12B-4323-8115-DC2BFDACF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CF7A29C-8847-419C-9224-18D6B2D5F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06ABDB3C-2685-431F-B8AA-7454C39EB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CA10D4-DC47-444D-B9EE-30AB3AE64D0E}" type="slidenum">
              <a:rPr lang="en-US" altLang="en-US" sz="1300" smtClean="0">
                <a:latin typeface="Helvetica" panose="020B0604020202020204" pitchFamily="34" charset="0"/>
              </a:rPr>
              <a:pPr/>
              <a:t>13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C931724-EFFD-4922-9A1C-F1E9B2992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068AE2B-1149-4699-8DCF-E6F77593B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59EBBF82-F3E4-4F9A-952C-61E20CC25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EB0C7A-DF4E-4A92-A880-1D8F0FFDD226}" type="slidenum">
              <a:rPr lang="en-US" altLang="en-US" sz="1300" smtClean="0">
                <a:latin typeface="Helvetica" panose="020B0604020202020204" pitchFamily="34" charset="0"/>
              </a:rPr>
              <a:pPr/>
              <a:t>15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013AB3D-04F9-43B9-A5D3-EE5CC2DA2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97490F3-3B40-46EA-8574-6332F2881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A2FE77A-1436-4625-AA4C-1E30BE254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47BFF3-4AE6-43CC-8680-66F6C405E559}" type="slidenum">
              <a:rPr lang="en-US" altLang="en-US" sz="1300" smtClean="0">
                <a:latin typeface="Helvetica" panose="020B0604020202020204" pitchFamily="34" charset="0"/>
              </a:rPr>
              <a:pPr/>
              <a:t>16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5F7AEF4-997C-4AA1-8135-9C16F8ED9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E04CC85-48BD-4591-960D-C39CDCABB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66138338-DF29-4948-B699-AEFC363EE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851B20-52F9-4CD0-95AF-F45821076BDE}" type="slidenum">
              <a:rPr lang="en-US" altLang="en-US" sz="1300" smtClean="0">
                <a:latin typeface="Helvetica" panose="020B0604020202020204" pitchFamily="34" charset="0"/>
              </a:rPr>
              <a:pPr/>
              <a:t>17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A6C4FDE-5632-4F0F-8E37-508FF3D87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C75F869-CDE4-4CA0-9AC8-AAD646F3C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0DED662B-8157-4E5D-A948-66E2F7956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6F1548-237D-4BA2-9FAF-358DA74BAB85}" type="slidenum">
              <a:rPr lang="en-US" altLang="en-US" sz="1300" smtClean="0">
                <a:latin typeface="Helvetica" panose="020B0604020202020204" pitchFamily="34" charset="0"/>
              </a:rPr>
              <a:pPr/>
              <a:t>19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9A74045-6018-4A15-9009-F9AD5EB4B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8D6BD87-BFA7-4210-B434-01A381D9C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8AD5A9C-BBAE-47DB-822F-F5606C2EA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2CF5AF-178B-4492-805B-A437539FA2B1}" type="slidenum">
              <a:rPr lang="en-US" altLang="en-US" sz="1300" smtClean="0">
                <a:latin typeface="Helvetica" panose="020B0604020202020204" pitchFamily="34" charset="0"/>
              </a:rPr>
              <a:pPr/>
              <a:t>20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760A2D8-1073-4DAA-B072-2EC9DBC4B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092E9BC-1D10-4C83-9F0A-262283B51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9B516D21-4A36-4ABB-832E-9BADE2A0A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90E85D1-D69D-4EDD-976E-AE09D93E37CD}" type="slidenum">
              <a:rPr lang="en-US" altLang="en-US" sz="1300" smtClean="0">
                <a:latin typeface="Helvetica" panose="020B0604020202020204" pitchFamily="34" charset="0"/>
              </a:rPr>
              <a:pPr/>
              <a:t>24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5B6A15C-5135-43CA-8898-F7F7AC6F5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B643BD2-3186-41B4-A8FB-13DF1E8DD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F7495C4A-95EA-4F61-A79B-1665BC9AD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33EAD2-1B7D-459B-AB20-7F1D105BA486}" type="slidenum">
              <a:rPr lang="en-US" altLang="en-US" sz="1300" smtClean="0">
                <a:latin typeface="Helvetica" panose="020B0604020202020204" pitchFamily="34" charset="0"/>
              </a:rPr>
              <a:pPr/>
              <a:t>26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3316CDB-19DD-4566-B1D5-0A598E44C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1D8864E-9802-4FE6-9D91-4A6E4A44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114C854E-752B-4F47-A6F8-0804825430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42B048-5707-4B6E-BF3E-576BD5DEE66F}" type="slidenum">
              <a:rPr lang="en-US" altLang="en-US" sz="1300" smtClean="0">
                <a:latin typeface="Helvetica" panose="020B0604020202020204" pitchFamily="34" charset="0"/>
              </a:rPr>
              <a:pPr/>
              <a:t>27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403CAFD-935B-49E6-90FB-5893996A3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6A987B4-92FE-48B5-8477-65888BE79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57F0F847-6B8D-47DE-A588-A40215DC4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02728C-218C-4710-8D02-D1F469C85E32}" type="slidenum">
              <a:rPr lang="en-US" altLang="en-US" sz="1300" smtClean="0">
                <a:latin typeface="Helvetica" panose="020B0604020202020204" pitchFamily="34" charset="0"/>
              </a:rPr>
              <a:pPr/>
              <a:t>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9730322-24E5-4FAE-93DA-8D9C53453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5D93879-0AF9-4BC4-A93D-6D9ACAE84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F9040537-70C3-4417-92B9-8134C9686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AC87C2-C449-4F48-A842-C7FEAF69A9F9}" type="slidenum">
              <a:rPr lang="en-US" altLang="en-US" sz="1300" smtClean="0">
                <a:latin typeface="Helvetica" panose="020B0604020202020204" pitchFamily="34" charset="0"/>
              </a:rPr>
              <a:pPr/>
              <a:t>28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3CFDD3C-956C-4934-9B34-444242BF8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1A6479E-D870-4A03-B8B1-A8F07ACB5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93A34A0F-86CC-4895-923C-364255861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9028DE-DD95-4EBA-98E1-33E292F4E14E}" type="slidenum">
              <a:rPr lang="en-US" altLang="en-US" sz="1300" smtClean="0">
                <a:latin typeface="Helvetica" panose="020B0604020202020204" pitchFamily="34" charset="0"/>
              </a:rPr>
              <a:pPr/>
              <a:t>29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56A68E0-857D-4AD9-B6CE-84A1D7827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00928B6-649F-490F-832E-8A3C29261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B866AD8-712F-4C5E-A04E-3FDD4EF2E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1145E3-AA98-4734-BA1A-2C7C1076AE17}" type="slidenum">
              <a:rPr lang="en-US" altLang="en-US" sz="1300" smtClean="0">
                <a:latin typeface="Helvetica" panose="020B0604020202020204" pitchFamily="34" charset="0"/>
              </a:rPr>
              <a:pPr/>
              <a:t>30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2C9080C-4ACC-449E-A3B1-FBBBA3E56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4F6EF04-106E-4809-82DA-5E1A9BE57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0742BEE-5E7E-4F64-9365-9382526C9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32F9FD-C269-431F-A7A0-AC50D797BCC0}" type="slidenum">
              <a:rPr lang="en-US" altLang="en-US" sz="1300" smtClean="0">
                <a:latin typeface="Helvetica" panose="020B0604020202020204" pitchFamily="34" charset="0"/>
              </a:rPr>
              <a:pPr/>
              <a:t>31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C8CD6C5-5970-4A3B-9AFC-68CE29FAF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7B603DF-0AC7-49A4-948F-6C258274F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4FAD8FB9-C037-4BEF-B5B0-025A145B2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05C505-6073-4D11-A420-B59BBED2D77B}" type="slidenum">
              <a:rPr lang="en-US" altLang="en-US" sz="1300" smtClean="0">
                <a:latin typeface="Helvetica" panose="020B0604020202020204" pitchFamily="34" charset="0"/>
              </a:rPr>
              <a:pPr/>
              <a:t>32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3DA1CEA-0ACC-48F9-91D5-48201BFED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2D69CD5-6B0C-4DC7-B8A8-8F815AA64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1B58A595-75DC-45FD-A75A-7AA7ABD3C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32F722-1D84-4A8E-A41B-0478D6590A8D}" type="slidenum">
              <a:rPr lang="en-US" altLang="en-US" sz="1300" smtClean="0">
                <a:latin typeface="Helvetica" panose="020B0604020202020204" pitchFamily="34" charset="0"/>
              </a:rPr>
              <a:pPr/>
              <a:t>33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E360202-3F0B-48A8-81CC-B80B7CC0C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0778457-D811-4F5D-B32A-E3126729E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FCA50A3-A974-432D-A0DA-2E3B8F1D7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199A312-AD2A-44D4-A868-6320506C5ADB}" type="slidenum">
              <a:rPr lang="en-US" altLang="en-US" sz="1300" smtClean="0">
                <a:latin typeface="Helvetica" panose="020B0604020202020204" pitchFamily="34" charset="0"/>
              </a:rPr>
              <a:pPr/>
              <a:t>34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BC4FB69B-5BDD-4857-A54A-3D5CC66B8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E79CA59-31A6-47EA-A661-C7AD28215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A6A955F6-AC19-4CAA-844C-485DD58C2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30D098-8078-43D1-9E6D-116A0219DC17}" type="slidenum">
              <a:rPr lang="en-US" altLang="en-US" sz="1300" smtClean="0">
                <a:latin typeface="Helvetica" panose="020B0604020202020204" pitchFamily="34" charset="0"/>
              </a:rPr>
              <a:pPr/>
              <a:t>35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D609DC57-11DA-481E-AB8D-48A0E9881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E761446-FE48-4609-9F87-FF6D8891C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9A212E97-D1A4-45C1-AC68-14A8D721A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8F9050-5A59-4485-B29E-2AB1694A5A57}" type="slidenum">
              <a:rPr lang="en-US" altLang="en-US" sz="1300" smtClean="0">
                <a:latin typeface="Helvetica" panose="020B0604020202020204" pitchFamily="34" charset="0"/>
              </a:rPr>
              <a:pPr/>
              <a:t>36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9FA5B1C-8702-4479-B257-106A389BD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1B75A44-9127-4793-8E6D-6B382D6B8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08CE884-B6E7-4CA4-B277-884F56253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B35020F-E041-429D-81FC-5975C3B6F50F}" type="slidenum">
              <a:rPr lang="en-US" altLang="en-US" sz="1300" smtClean="0">
                <a:latin typeface="Helvetica" panose="020B0604020202020204" pitchFamily="34" charset="0"/>
              </a:rPr>
              <a:pPr/>
              <a:t>37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C3B89430-7016-43EC-A275-EA6278AA4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D35B45C-B04D-44A5-895B-8EFD28ABD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AB76C739-826C-422A-8B60-278FB95C6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0AD2ED-52D0-4803-A2D7-A4C228D538B5}" type="slidenum">
              <a:rPr lang="en-US" altLang="en-US" sz="1300" smtClean="0">
                <a:latin typeface="Helvetica" panose="020B0604020202020204" pitchFamily="34" charset="0"/>
              </a:rPr>
              <a:pPr/>
              <a:t>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FD207306-827B-46D1-8976-96F7781A2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8ED47D7-8573-425F-A7B2-71FDFC221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81FA676A-F1B0-4347-ADAC-8E9D75CC7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11EE5C-249C-4FD0-BDF7-A0D9DFC40750}" type="slidenum">
              <a:rPr lang="en-US" altLang="en-US" sz="1300" smtClean="0">
                <a:latin typeface="Helvetica" panose="020B0604020202020204" pitchFamily="34" charset="0"/>
              </a:rPr>
              <a:pPr/>
              <a:t>38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F9B681C-93E8-49E0-9D48-DAEA0AE8D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5A3E638-B110-4AAA-9219-8D1FAA823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7CCA89E2-F5ED-4804-9F21-5DDE63A88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BB4E04-5CC9-41F5-987E-CC47C69011D4}" type="slidenum">
              <a:rPr lang="en-US" altLang="en-US" sz="1300" smtClean="0">
                <a:latin typeface="Helvetica" panose="020B0604020202020204" pitchFamily="34" charset="0"/>
              </a:rPr>
              <a:pPr/>
              <a:t>39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02F34152-74C0-4405-87A9-DC6BCC483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06844B8-CF57-4F6C-A9D7-C416FD79E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87A5E2F1-70CE-46FC-AC85-D2A80037A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C8EC057-F896-42F7-BCDB-CC5673F7A5DB}" type="slidenum">
              <a:rPr lang="en-US" altLang="en-US" sz="1300" smtClean="0">
                <a:latin typeface="Helvetica" panose="020B0604020202020204" pitchFamily="34" charset="0"/>
              </a:rPr>
              <a:pPr/>
              <a:t>40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62C53045-587F-45A8-B3D4-768EAF1BA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CB6E258-D4EB-48C6-A1C0-58CB04531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942FBC75-FC3F-41E1-B035-B2DE86422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359B1DA-775E-4E0D-8693-66D101AEE2CB}" type="slidenum">
              <a:rPr lang="en-US" altLang="en-US" sz="1300" smtClean="0">
                <a:latin typeface="Helvetica" panose="020B0604020202020204" pitchFamily="34" charset="0"/>
              </a:rPr>
              <a:pPr/>
              <a:t>41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EEF50E6-BEF9-4210-B0DB-FA896E4E7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3083E54-0211-4F6A-A146-4C10CD152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F3DB8591-2D2A-4D76-9ACC-3D88CB642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3544599-3CBE-4558-8D3C-1AF2F3CCFF75}" type="slidenum">
              <a:rPr lang="en-US" altLang="en-US" sz="1300" smtClean="0">
                <a:latin typeface="Helvetica" panose="020B0604020202020204" pitchFamily="34" charset="0"/>
              </a:rPr>
              <a:pPr/>
              <a:t>42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9B3FDC6F-5445-4339-A955-26DA6510C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3F4DACE-CC77-416B-818E-268993B07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1299A899-D233-4F38-90CC-01F8A6472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0F6BB7-5454-45F6-B50F-439F5F72CCAE}" type="slidenum">
              <a:rPr lang="en-US" altLang="en-US" sz="1300" smtClean="0">
                <a:latin typeface="Helvetica" panose="020B0604020202020204" pitchFamily="34" charset="0"/>
              </a:rPr>
              <a:pPr/>
              <a:t>43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369F88C7-A467-48EA-992E-B615D499D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66FA30B-04DE-4614-8803-714586F67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DC255564-D1E3-4417-ACB3-745F9D702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7769B4BE-D7AC-41B2-A535-37FB15098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F0C44A9E-2822-4946-8710-C23C6CEA7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7C2F68-39A5-40CB-B104-1B1287F8624A}" type="slidenum">
              <a:rPr lang="en-US" altLang="en-US" sz="1300" smtClean="0">
                <a:latin typeface="Helvetica" panose="020B0604020202020204" pitchFamily="34" charset="0"/>
              </a:rPr>
              <a:pPr/>
              <a:t>44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AC8EFCF9-EDA8-49E9-B08C-85CBCBBD1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786EB2A-84E2-48B1-A46E-DEFE55ADF32B}" type="slidenum">
              <a:rPr lang="en-US" altLang="en-US" sz="1300" smtClean="0">
                <a:latin typeface="Helvetica" panose="020B0604020202020204" pitchFamily="34" charset="0"/>
              </a:rPr>
              <a:pPr/>
              <a:t>45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0C73CB7D-03A3-45BF-940E-B54181935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3DBDE95-ACC0-42A5-99E7-0A8396337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A4F16AC5-1534-4A29-A6F4-364662DFC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CB4C8D-5A25-493B-BB55-6BC2727124C8}" type="slidenum">
              <a:rPr lang="en-US" altLang="en-US" sz="1300" smtClean="0">
                <a:latin typeface="Helvetica" panose="020B0604020202020204" pitchFamily="34" charset="0"/>
              </a:rPr>
              <a:pPr/>
              <a:t>46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0022095D-E76C-49BF-86DB-6F2F7A0BE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3B9E67A-E2F5-4699-B139-DDCF8F796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A42F0CD7-2479-4D9C-A046-A46C6D44B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947992E-C80F-4B5B-B9C5-0225616B4BDF}" type="slidenum">
              <a:rPr lang="en-US" altLang="en-US" sz="1300" smtClean="0">
                <a:latin typeface="Helvetica" panose="020B0604020202020204" pitchFamily="34" charset="0"/>
              </a:rPr>
              <a:pPr/>
              <a:t>49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498E1CB5-5197-4DF1-956F-9E3444F38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9225536-ECD7-408A-A743-F9A12A775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252785C-B554-49D9-9322-81CA85969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30CEBB-66A6-4064-A8CA-F52A000F7EA0}" type="slidenum">
              <a:rPr lang="en-US" altLang="en-US" sz="1300" smtClean="0">
                <a:latin typeface="Helvetica" panose="020B0604020202020204" pitchFamily="34" charset="0"/>
              </a:rPr>
              <a:pPr/>
              <a:t>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664C5D0-3C53-4952-B1CC-58C127F5B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D4961D3-BA7C-4F32-8F11-E16E18241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024F4AA2-C235-48F8-A1AC-8F29139AD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D5C142-293B-4464-9EE0-3479791720EF}" type="slidenum">
              <a:rPr lang="en-US" altLang="en-US" sz="1300" smtClean="0">
                <a:latin typeface="Helvetica" panose="020B0604020202020204" pitchFamily="34" charset="0"/>
              </a:rPr>
              <a:pPr/>
              <a:t>50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7AEE8721-6076-4123-8721-B840228C1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ACB4897-ABA7-4348-B12A-E9F43BA97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37275AA9-0593-4BE5-BB97-A06D227B5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B62620-C8FE-46DB-9B70-FDEF05A247FE}" type="slidenum">
              <a:rPr lang="en-US" altLang="en-US" sz="1300" smtClean="0">
                <a:latin typeface="Helvetica" panose="020B0604020202020204" pitchFamily="34" charset="0"/>
              </a:rPr>
              <a:pPr/>
              <a:t>51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C3E51DA-2ADD-441B-8786-03CCE039B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9DE6672-56E9-483A-8EAD-C0B4BFBC0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98C6488E-6992-45CF-9547-C89A61BA2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41D0C5-BF98-45CA-89A8-AFC677EBB465}" type="slidenum">
              <a:rPr lang="en-US" altLang="en-US" sz="1300" smtClean="0">
                <a:latin typeface="Helvetica" panose="020B0604020202020204" pitchFamily="34" charset="0"/>
              </a:rPr>
              <a:pPr/>
              <a:t>52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EF77F95C-FD6A-4A7A-883D-A205FDC0D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28EDE97-EE09-423E-B76A-280B000BA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BC41C0D1-3F69-4F15-AC27-C5E0D1ED7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B8738A-74D8-4769-B6B8-5FD77228833F}" type="slidenum">
              <a:rPr lang="en-US" altLang="en-US" sz="1300" smtClean="0">
                <a:latin typeface="Helvetica" panose="020B0604020202020204" pitchFamily="34" charset="0"/>
              </a:rPr>
              <a:pPr/>
              <a:t>56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0A3C3F1-7953-4B42-8482-4D2B4B4BC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5091B10-7A7D-48BB-B84F-7124E80FD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455923F-4A68-4F7F-A9BB-046DEB8E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FDB533-F366-4A6C-80EB-4A3227B0DCDB}" type="slidenum">
              <a:rPr lang="en-US" altLang="en-US" sz="1300" smtClean="0">
                <a:latin typeface="Helvetica" panose="020B0604020202020204" pitchFamily="34" charset="0"/>
              </a:rPr>
              <a:pPr/>
              <a:t>57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0625FCAB-2076-4483-8DA2-D39A6BD49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5143CA0-30FC-4C88-BE5E-C60557B7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1A87D22A-DB78-4433-B574-CE7D51BBB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FEBD32-27AB-48B0-8202-20449964CADD}" type="slidenum">
              <a:rPr lang="en-US" altLang="en-US" sz="1300" smtClean="0">
                <a:latin typeface="Helvetica" panose="020B0604020202020204" pitchFamily="34" charset="0"/>
              </a:rPr>
              <a:pPr/>
              <a:t>58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75972AF-0812-47B8-A2EA-6692B7087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E30A1C3-48B0-4806-8481-2F805D8A9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A9DF5BF9-D380-4F1E-8C81-62DBED7CE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19CC6EB-6A1E-44E4-A1FE-D4F9975B1A0C}" type="slidenum">
              <a:rPr lang="en-US" altLang="en-US" sz="1300" smtClean="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41C21F9-BB85-4EEB-B298-D7E743DB8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A3BE320-6DDF-4463-A0ED-10BB8B176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898D962-7A00-4025-8C93-12B9EB1ED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B2D3FA-5ADC-4E9F-A445-8140FB7206DE}" type="slidenum">
              <a:rPr lang="en-US" altLang="en-US" sz="1300" smtClean="0">
                <a:latin typeface="Helvetica" panose="020B0604020202020204" pitchFamily="34" charset="0"/>
              </a:rPr>
              <a:pPr/>
              <a:t>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840C418-F6C3-4221-8EC8-773DA7888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2FF5985-9A90-4B05-8A85-A7DDD69D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780853B-ACD6-49B7-84A3-D0DB0EEE0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B165F3-AA10-48D0-A79E-6CD11187BFAE}" type="slidenum">
              <a:rPr lang="en-US" altLang="en-US" sz="1300" smtClean="0">
                <a:latin typeface="Helvetica" panose="020B0604020202020204" pitchFamily="34" charset="0"/>
              </a:rPr>
              <a:pPr/>
              <a:t>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4522403-AEBD-4A2B-A911-EC4167B3C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1541321-7349-4521-A5DA-7C4F25274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0039F0D-7555-40B2-A349-A2FA17929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BD50E3E-DF79-475C-BC9A-DA4EF65F8D5C}" type="slidenum">
              <a:rPr lang="en-US" altLang="en-US" sz="1300" smtClean="0">
                <a:latin typeface="Helvetica" panose="020B0604020202020204" pitchFamily="34" charset="0"/>
              </a:rPr>
              <a:pPr/>
              <a:t>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5F09AA7-E97B-4326-A104-1EC9BADBB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228459E-F9BF-4D49-A53D-0349B8E3C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0B72DB3-D86E-4B4E-8DD8-830A0D0EF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B20A41-B317-4D25-978A-8F343BD1C883}" type="slidenum">
              <a:rPr lang="en-US" altLang="en-US" sz="1300" smtClean="0">
                <a:latin typeface="Helvetica" panose="020B0604020202020204" pitchFamily="34" charset="0"/>
              </a:rPr>
              <a:pPr/>
              <a:t>11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68190ED-15E6-463E-A235-EEA9188B6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717014E-E94A-42D5-8A4B-AE4BB6DC5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41B7A7E-CCB0-4857-A86B-1405BF8975BC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FA70251-4B9E-41B2-AEFC-A761CB91D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6201AB3-2B1C-45FE-B539-E0197FA5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BD4E9BD-7F14-4DDF-92E2-2B89BA74E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59B79B1D-DB9C-4868-99BF-B6664874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4BE442D-AA2E-49C0-B2F5-E47316B35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7CC43609-B957-4C74-9324-DB34ADE4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51B7188-0A0B-47FD-A243-CEFDC566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1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57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44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80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29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13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5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74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76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53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D0D02521-4DEA-4D7B-BEDA-E6895499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DC05A13B-A71F-43D5-A123-CA64E34AD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984" y="260229"/>
            <a:ext cx="760241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A2D455-A731-40C2-B6DF-292C371C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7994" y="1233488"/>
            <a:ext cx="7666406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228B68-2FF7-274A-8506-05D47FA3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7B6B0168-9AE7-4398-8A1F-C035DB42E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672C6BD-D920-4D48-8216-D7A464492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2C1110B-3FAA-984D-AB3E-13562778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8FE138DC-107D-5E46-BA4B-1E4A33584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16.</a:t>
            </a:r>
            <a:fld id="{A8E133B6-8EC2-44C8-922F-3CC1F2EF4BA1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6AD2773-EABA-6345-9DEF-4F0D01634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FEE953F1-CF3A-314E-957D-700095187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03879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BA7CDE94-11F7-4A91-BDF5-809C06BA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3981AA6-6145-4285-B815-E4EA0B0DE5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6450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16: 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CF2E535-8C4A-4DE2-B5D0-5E9DA6631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2131" y="244934"/>
            <a:ext cx="7445375" cy="576263"/>
          </a:xfrm>
        </p:spPr>
        <p:txBody>
          <a:bodyPr/>
          <a:lstStyle/>
          <a:p>
            <a:r>
              <a:rPr lang="en-US" altLang="en-US" dirty="0"/>
              <a:t>Program Threats (Cont.)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8374DCB-D565-FB4A-8EE6-1DB943EB0B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713" y="1069975"/>
            <a:ext cx="7616825" cy="4530725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Malware</a:t>
            </a:r>
            <a:r>
              <a:rPr lang="en-US" altLang="en-US" b="1" dirty="0">
                <a:solidFill>
                  <a:srgbClr val="3366FF"/>
                </a:solidFill>
              </a:rPr>
              <a:t> - </a:t>
            </a:r>
            <a:r>
              <a:rPr lang="en-US" altLang="en-US" dirty="0"/>
              <a:t>Software designed to exploit, disable, or damage computer</a:t>
            </a: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Trojan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Horse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Program that acts in a clandestine manner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Spyware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Program frequently installed with legitimate software to display adds, capture user data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Ransomware</a:t>
            </a:r>
            <a:r>
              <a:rPr lang="en-US" altLang="en-US" dirty="0"/>
              <a:t> – locks up data via encryption, demanding payment to unlock it</a:t>
            </a:r>
          </a:p>
          <a:p>
            <a:pPr>
              <a:defRPr/>
            </a:pPr>
            <a:r>
              <a:rPr lang="en-US" altLang="en-US" dirty="0"/>
              <a:t>Others include trap doors, logic </a:t>
            </a:r>
            <a:r>
              <a:rPr lang="en-US" altLang="en-US" dirty="0" err="1"/>
              <a:t>boms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All try to violate the Principle of Least Privilege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Goal frequently is to leave behind Remote Access Tool (RAT) for repeated access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altLang="en-US" dirty="0"/>
          </a:p>
          <a:p>
            <a:pPr>
              <a:buFont typeface="Monotype Sorts" pitchFamily="2" charset="2"/>
              <a:buChar char="n"/>
              <a:defRPr/>
            </a:pPr>
            <a:endParaRPr lang="en-US" altLang="en-US" dirty="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1F752068-6511-4173-8761-CDE1BEA8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806825"/>
            <a:ext cx="44958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97A8540-B8A0-49D0-9045-028093C8E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5059" y="248883"/>
            <a:ext cx="7662862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 Program with Buffer-overflow Condition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AB19664-4A35-423C-8358-1E64EA742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0475" y="955675"/>
            <a:ext cx="6386513" cy="45307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#include </a:t>
            </a:r>
            <a:r>
              <a:rPr lang="en-US" altLang="en-US" i="1">
                <a:latin typeface="Courier New" panose="02070309020205020404" pitchFamily="49" charset="0"/>
              </a:rPr>
              <a:t>&lt;</a:t>
            </a:r>
            <a:r>
              <a:rPr lang="en-US" altLang="en-US">
                <a:latin typeface="Courier New" panose="02070309020205020404" pitchFamily="49" charset="0"/>
              </a:rPr>
              <a:t>stdio.h</a:t>
            </a:r>
            <a:r>
              <a:rPr lang="en-US" altLang="en-US" i="1">
                <a:latin typeface="Courier New" panose="02070309020205020404" pitchFamily="49" charset="0"/>
              </a:rPr>
              <a:t>&gt;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#define BUFFER SIZE 256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int main(int argc, char *argv[])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{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char buffer[BUFFER SIZE];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if (argc &lt; 2)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return -1;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else {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strcpy(buffer,argv[1]);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return 0;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39503C-37B6-2445-89F2-2A502EB5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77" y="5453315"/>
            <a:ext cx="7616825" cy="7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review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kern="0" dirty="0"/>
              <a:t>can help – programmers review each other’s code, looking for logic flows, programming flaws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0A1B7013-39AA-4EC3-86A7-D71B6C2D5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4091" y="243929"/>
            <a:ext cx="7899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Code Injection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B197A-5CC2-8749-A5BB-00C2753F7EEE}"/>
              </a:ext>
            </a:extLst>
          </p:cNvPr>
          <p:cNvSpPr txBox="1">
            <a:spLocks noChangeArrowheads="1"/>
          </p:cNvSpPr>
          <p:nvPr/>
        </p:nvSpPr>
        <p:spPr>
          <a:xfrm>
            <a:off x="874713" y="1069975"/>
            <a:ext cx="756016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Code-injection</a:t>
            </a:r>
            <a:r>
              <a:rPr lang="en-US" altLang="en-US" b="1" kern="0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attack</a:t>
            </a:r>
            <a:r>
              <a:rPr lang="en-US" altLang="en-US" b="1" kern="0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occurs when system code is not malicious but has bugs allowing executable code to be added or modified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Results from poor or insecure programming paradigms, commonly in low level languages like C or C++ which allow for direct memory access through pointers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Goal is a buffer overflow in which code is placed in a buffer and execution caused by the attack</a:t>
            </a:r>
          </a:p>
          <a:p>
            <a:pPr lvl="1"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Can be run by script kiddies – use tools written but exploit identifiers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kern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3086808-2DD2-4C84-9FA8-910D42F19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6770" y="243929"/>
            <a:ext cx="7899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Code </a:t>
            </a:r>
            <a:r>
              <a:rPr lang="en-US" altLang="en-US"/>
              <a:t>Injection (Cont</a:t>
            </a:r>
            <a:r>
              <a:rPr lang="en-US" altLang="en-US" dirty="0"/>
              <a:t>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B197A-5CC2-8749-A5BB-00C2753F7EEE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069975"/>
            <a:ext cx="4450761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Outcomes from code injection include: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lvl="1"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Frequently use trampoline to code execution to exploit buffer overflow: </a:t>
            </a:r>
          </a:p>
          <a:p>
            <a:pPr>
              <a:defRPr/>
            </a:pPr>
            <a:endParaRPr lang="en-US" altLang="en-US" kern="0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D9277A97-2EB4-444E-BE32-56356622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379538"/>
            <a:ext cx="54721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>
            <a:extLst>
              <a:ext uri="{FF2B5EF4-FFF2-40B4-BE49-F238E27FC236}">
                <a16:creationId xmlns:a16="http://schemas.microsoft.com/office/drawing/2014/main" id="{7BF4F39D-D132-4E68-9AE7-19342D80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062413"/>
            <a:ext cx="17605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BC21F2B3-954F-4282-8607-294D5370A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147" y="239552"/>
            <a:ext cx="7813675" cy="576263"/>
          </a:xfrm>
        </p:spPr>
        <p:txBody>
          <a:bodyPr/>
          <a:lstStyle/>
          <a:p>
            <a:r>
              <a:rPr lang="en-US" altLang="en-US" dirty="0"/>
              <a:t>Great Programming Required?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02C23915-4151-49D9-A1CD-EA59B74F79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9087" y="1148574"/>
            <a:ext cx="7649093" cy="4530725"/>
          </a:xfrm>
        </p:spPr>
        <p:txBody>
          <a:bodyPr/>
          <a:lstStyle/>
          <a:p>
            <a:r>
              <a:rPr lang="en-US" altLang="en-US" dirty="0"/>
              <a:t>For the first step of determining the bug, and second step of writing exploit code, yes</a:t>
            </a:r>
          </a:p>
          <a:p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Script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kiddies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can run pre-written exploit code to attack a given system</a:t>
            </a:r>
          </a:p>
          <a:p>
            <a:r>
              <a:rPr lang="en-US" altLang="en-US" dirty="0"/>
              <a:t>Attack code can get a shell with the processes</a:t>
            </a:r>
            <a:r>
              <a:rPr lang="ja-JP" altLang="en-US" dirty="0"/>
              <a:t>’</a:t>
            </a:r>
            <a:r>
              <a:rPr lang="en-US" altLang="ja-JP" dirty="0"/>
              <a:t> owner</a:t>
            </a:r>
            <a:r>
              <a:rPr lang="ja-JP" altLang="en-US" dirty="0"/>
              <a:t>’</a:t>
            </a:r>
            <a:r>
              <a:rPr lang="en-US" altLang="ja-JP" dirty="0"/>
              <a:t>s permissions</a:t>
            </a:r>
          </a:p>
          <a:p>
            <a:pPr lvl="1"/>
            <a:r>
              <a:rPr lang="en-US" altLang="en-US" dirty="0"/>
              <a:t>Or open a network port, delete files, download a program, etc.</a:t>
            </a:r>
          </a:p>
          <a:p>
            <a:r>
              <a:rPr lang="en-US" altLang="en-US" dirty="0"/>
              <a:t>Depending on bug, attack can be executed across a network using allowed connections, bypassing firewalls</a:t>
            </a:r>
          </a:p>
          <a:p>
            <a:r>
              <a:rPr lang="en-US" altLang="en-US" dirty="0"/>
              <a:t>Buffer overflow can be disabled by disabling stack execution or adding bit to page table to indicate </a:t>
            </a:r>
            <a:r>
              <a:rPr lang="ja-JP" altLang="en-US" dirty="0"/>
              <a:t>“</a:t>
            </a:r>
            <a:r>
              <a:rPr lang="en-US" altLang="ja-JP" dirty="0"/>
              <a:t>non-executable</a:t>
            </a:r>
            <a:r>
              <a:rPr lang="ja-JP" altLang="en-US" dirty="0"/>
              <a:t>”</a:t>
            </a:r>
            <a:r>
              <a:rPr lang="en-US" altLang="ja-JP" dirty="0"/>
              <a:t> state</a:t>
            </a:r>
          </a:p>
          <a:p>
            <a:pPr lvl="1"/>
            <a:r>
              <a:rPr lang="en-US" altLang="en-US" dirty="0"/>
              <a:t>Available in SPARC and x86</a:t>
            </a:r>
          </a:p>
          <a:p>
            <a:pPr lvl="1"/>
            <a:r>
              <a:rPr lang="en-US" altLang="en-US" dirty="0"/>
              <a:t>But still have security exploits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D185E6D-DEF7-4427-953E-9C1E0347F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124" y="248885"/>
            <a:ext cx="76660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Threats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FF0B8392-6960-42D0-8C5C-6387D221A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120" y="1150938"/>
            <a:ext cx="7826341" cy="4530725"/>
          </a:xfrm>
        </p:spPr>
        <p:txBody>
          <a:bodyPr/>
          <a:lstStyle/>
          <a:p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Viruses</a:t>
            </a:r>
          </a:p>
          <a:p>
            <a:pPr lvl="1"/>
            <a:r>
              <a:rPr lang="en-US" altLang="en-US" dirty="0"/>
              <a:t>Code fragment embedded in legitimate program</a:t>
            </a:r>
          </a:p>
          <a:p>
            <a:pPr lvl="1"/>
            <a:r>
              <a:rPr lang="en-US" altLang="en-US" dirty="0"/>
              <a:t>Self-replicating, designed to infect other computers</a:t>
            </a:r>
          </a:p>
          <a:p>
            <a:pPr lvl="1"/>
            <a:r>
              <a:rPr lang="en-US" altLang="en-US" dirty="0"/>
              <a:t>Very specific to CPU architecture, operating system, applications</a:t>
            </a:r>
          </a:p>
          <a:p>
            <a:pPr lvl="1"/>
            <a:r>
              <a:rPr lang="en-US" altLang="en-US" dirty="0"/>
              <a:t>Usually borne via email or as a macro</a:t>
            </a:r>
          </a:p>
          <a:p>
            <a:pPr lvl="1"/>
            <a:r>
              <a:rPr lang="en-US" altLang="en-US" dirty="0"/>
              <a:t>Visual Basic Macro to reformat hard drive</a:t>
            </a:r>
          </a:p>
          <a:p>
            <a:pPr lvl="2"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Sub AutoOpen()</a:t>
            </a:r>
          </a:p>
          <a:p>
            <a:pPr lvl="2"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Dim </a:t>
            </a:r>
            <a:r>
              <a:rPr lang="en-US" altLang="en-US" sz="1600" dirty="0" err="1">
                <a:latin typeface="Courier New" panose="02070309020205020404" pitchFamily="49" charset="0"/>
              </a:rPr>
              <a:t>oFS</a:t>
            </a:r>
            <a:endParaRPr lang="en-US" altLang="en-US" sz="1600" dirty="0">
              <a:latin typeface="Courier New" panose="02070309020205020404" pitchFamily="49" charset="0"/>
            </a:endParaRPr>
          </a:p>
          <a:p>
            <a:pPr lvl="2"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Set </a:t>
            </a:r>
            <a:r>
              <a:rPr lang="en-US" altLang="en-US" sz="1600" dirty="0" err="1">
                <a:latin typeface="Courier New" panose="02070309020205020404" pitchFamily="49" charset="0"/>
              </a:rPr>
              <a:t>oFS</a:t>
            </a:r>
            <a:r>
              <a:rPr lang="en-US" altLang="en-US" sz="1600" dirty="0">
                <a:latin typeface="Courier New" panose="02070309020205020404" pitchFamily="49" charset="0"/>
              </a:rPr>
              <a:t> = </a:t>
            </a:r>
            <a:r>
              <a:rPr lang="en-US" altLang="en-US" sz="1600" dirty="0" err="1">
                <a:latin typeface="Courier New" panose="02070309020205020404" pitchFamily="49" charset="0"/>
              </a:rPr>
              <a:t>CreateObject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ja-JP" altLang="en-US" sz="1600" dirty="0">
                <a:latin typeface="Courier New" panose="02070309020205020404" pitchFamily="49" charset="0"/>
              </a:rPr>
              <a:t>’’</a:t>
            </a:r>
            <a:r>
              <a:rPr lang="en-US" altLang="ja-JP" sz="1600" dirty="0" err="1">
                <a:latin typeface="Courier New" panose="02070309020205020404" pitchFamily="49" charset="0"/>
              </a:rPr>
              <a:t>Scripting.FileSystemObject</a:t>
            </a:r>
            <a:r>
              <a:rPr lang="ja-JP" altLang="en-US" sz="1600" dirty="0">
                <a:latin typeface="Courier New" panose="02070309020205020404" pitchFamily="49" charset="0"/>
              </a:rPr>
              <a:t>’’</a:t>
            </a:r>
            <a:r>
              <a:rPr lang="en-US" altLang="ja-JP" sz="1600" dirty="0">
                <a:latin typeface="Courier New" panose="02070309020205020404" pitchFamily="49" charset="0"/>
              </a:rPr>
              <a:t>)</a:t>
            </a:r>
          </a:p>
          <a:p>
            <a:pPr lvl="2"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vs = Shell(</a:t>
            </a:r>
            <a:r>
              <a:rPr lang="ja-JP" altLang="en-US" sz="1600" dirty="0">
                <a:latin typeface="Courier New" panose="02070309020205020404" pitchFamily="49" charset="0"/>
              </a:rPr>
              <a:t>’’</a:t>
            </a:r>
            <a:r>
              <a:rPr lang="en-US" altLang="ja-JP" sz="1600" dirty="0">
                <a:latin typeface="Courier New" panose="02070309020205020404" pitchFamily="49" charset="0"/>
              </a:rPr>
              <a:t>c:command.com /k format c:</a:t>
            </a:r>
            <a:r>
              <a:rPr lang="ja-JP" altLang="en-US" sz="1600" dirty="0">
                <a:latin typeface="Courier New" panose="02070309020205020404" pitchFamily="49" charset="0"/>
              </a:rPr>
              <a:t>’’</a:t>
            </a:r>
            <a:r>
              <a:rPr lang="en-US" altLang="ja-JP" sz="1600" dirty="0">
                <a:latin typeface="Courier New" panose="02070309020205020404" pitchFamily="49" charset="0"/>
              </a:rPr>
              <a:t>,</a:t>
            </a:r>
            <a:r>
              <a:rPr lang="en-US" altLang="ja-JP" sz="1600" dirty="0" err="1">
                <a:latin typeface="Courier New" panose="02070309020205020404" pitchFamily="49" charset="0"/>
              </a:rPr>
              <a:t>vbHide</a:t>
            </a:r>
            <a:r>
              <a:rPr lang="en-US" altLang="ja-JP" sz="1600" dirty="0">
                <a:latin typeface="Courier New" panose="02070309020205020404" pitchFamily="49" charset="0"/>
              </a:rPr>
              <a:t>)</a:t>
            </a:r>
          </a:p>
          <a:p>
            <a:pPr lvl="2"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End Sub</a:t>
            </a:r>
          </a:p>
          <a:p>
            <a:pPr lvl="1"/>
            <a:endParaRPr lang="en-US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6C5D833-BE57-4FC0-835E-E1843B25C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080" y="243929"/>
            <a:ext cx="7695741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Threats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FB26572-B3EB-4037-8115-4C0EABAAB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087" y="1179936"/>
            <a:ext cx="755967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Virus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dropper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inserts virus onto the system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Many categories of viruses, literally many thousands of viruses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File / parasitic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Boot / memory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Macro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Source code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Polymorphic to avoid having 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virus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signature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Encrypted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Stealth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Tunneling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Multipartite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Armored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8BE14240-7989-417C-BE87-C4D85AC28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248303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 Boot-sector Computer Virus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36ACC1D-E534-4E2B-BF6F-8A91C857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120775"/>
            <a:ext cx="4953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0D0AA78-0B5F-4B20-BC4F-69FC2A55D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929"/>
            <a:ext cx="8229600" cy="576262"/>
          </a:xfrm>
        </p:spPr>
        <p:txBody>
          <a:bodyPr/>
          <a:lstStyle/>
          <a:p>
            <a:r>
              <a:rPr lang="en-US" altLang="en-US" dirty="0"/>
              <a:t>The Threat Continues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A2AD153-5AD6-47DB-9090-B98035D4D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713" y="1129330"/>
            <a:ext cx="7723187" cy="4530725"/>
          </a:xfrm>
        </p:spPr>
        <p:txBody>
          <a:bodyPr/>
          <a:lstStyle/>
          <a:p>
            <a:r>
              <a:rPr lang="en-US" altLang="en-US" dirty="0"/>
              <a:t>Attacks still common, still occurring</a:t>
            </a:r>
          </a:p>
          <a:p>
            <a:r>
              <a:rPr lang="en-US" altLang="en-US" dirty="0"/>
              <a:t>Attacks moved over time from science experiments to tools of organized crime</a:t>
            </a:r>
          </a:p>
          <a:p>
            <a:pPr lvl="1"/>
            <a:r>
              <a:rPr lang="en-US" altLang="en-US" dirty="0"/>
              <a:t>Targeting specific companies</a:t>
            </a:r>
          </a:p>
          <a:p>
            <a:pPr lvl="1"/>
            <a:r>
              <a:rPr lang="en-US" altLang="en-US" dirty="0"/>
              <a:t>Creating botnets to use as tool for spam and DDOS delivery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Keystroke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logger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grab passwords, credit card numbers</a:t>
            </a:r>
          </a:p>
          <a:p>
            <a:r>
              <a:rPr lang="en-US" altLang="en-US" dirty="0"/>
              <a:t>Why is Windows the target for most attacks?</a:t>
            </a:r>
          </a:p>
          <a:p>
            <a:pPr lvl="1"/>
            <a:r>
              <a:rPr lang="en-US" altLang="en-US" dirty="0"/>
              <a:t>Most common</a:t>
            </a:r>
          </a:p>
          <a:p>
            <a:pPr lvl="1"/>
            <a:r>
              <a:rPr lang="en-US" altLang="en-US" dirty="0"/>
              <a:t>Everyone is an administrator</a:t>
            </a:r>
          </a:p>
          <a:p>
            <a:pPr lvl="2"/>
            <a:r>
              <a:rPr lang="en-US" altLang="en-US" dirty="0"/>
              <a:t>Licensing required?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Monoculture</a:t>
            </a:r>
            <a:r>
              <a:rPr lang="en-US" altLang="en-US" dirty="0"/>
              <a:t> considered harmful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71CBC61C-F4DF-4EE1-88DE-C88DE3E6F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43929"/>
            <a:ext cx="7859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System and Network Threats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A00632A0-0858-48EA-9CA9-33023444C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5718" y="1128907"/>
            <a:ext cx="7671122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Some systems </a:t>
            </a:r>
            <a:r>
              <a:rPr lang="ja-JP" altLang="en-US" dirty="0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open</a:t>
            </a:r>
            <a:r>
              <a:rPr lang="ja-JP" altLang="en-US" dirty="0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rather than </a:t>
            </a:r>
            <a:r>
              <a:rPr lang="en-US" altLang="ja-JP" b="1" kern="1200" dirty="0">
                <a:solidFill>
                  <a:srgbClr val="006699"/>
                </a:solidFill>
                <a:latin typeface="+mj-lt"/>
              </a:rPr>
              <a:t>secure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kern="1200" dirty="0">
                <a:solidFill>
                  <a:srgbClr val="006699"/>
                </a:solidFill>
                <a:latin typeface="+mj-lt"/>
              </a:rPr>
              <a:t>by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kern="1200" dirty="0">
                <a:solidFill>
                  <a:srgbClr val="006699"/>
                </a:solidFill>
                <a:latin typeface="+mj-lt"/>
              </a:rPr>
              <a:t>default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Reduce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attack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surface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But harder to use, more knowledge needed to administer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Network threats harder to detect, prevent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Protection systems weaker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More difficult to have a shared secret on which to base access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No physical limits once system attached to internet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Or on network with system attached to internet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Even determining location of connecting system difficult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IP address is only knowledge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6">
            <a:extLst>
              <a:ext uri="{FF2B5EF4-FFF2-40B4-BE49-F238E27FC236}">
                <a16:creationId xmlns:a16="http://schemas.microsoft.com/office/drawing/2014/main" id="{074B872E-E6C5-44F0-9296-396BB184A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91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16:  Security</a:t>
            </a:r>
          </a:p>
        </p:txBody>
      </p:sp>
      <p:sp>
        <p:nvSpPr>
          <p:cNvPr id="7170" name="Rectangle 1027">
            <a:extLst>
              <a:ext uri="{FF2B5EF4-FFF2-40B4-BE49-F238E27FC236}">
                <a16:creationId xmlns:a16="http://schemas.microsoft.com/office/drawing/2014/main" id="{26583625-B855-4BD3-A4CC-A3AEBDDE9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135063"/>
            <a:ext cx="7351713" cy="4483100"/>
          </a:xfrm>
        </p:spPr>
        <p:txBody>
          <a:bodyPr/>
          <a:lstStyle/>
          <a:p>
            <a:r>
              <a:rPr lang="en-US" altLang="en-US" dirty="0"/>
              <a:t>The Security Problem</a:t>
            </a:r>
          </a:p>
          <a:p>
            <a:r>
              <a:rPr lang="en-US" altLang="en-US" dirty="0"/>
              <a:t>Program Threats</a:t>
            </a:r>
          </a:p>
          <a:p>
            <a:r>
              <a:rPr lang="en-US" altLang="en-US" dirty="0"/>
              <a:t>System and Network Threats</a:t>
            </a:r>
          </a:p>
          <a:p>
            <a:r>
              <a:rPr lang="en-US" altLang="en-US" dirty="0"/>
              <a:t>Cryptography as a Security Tool</a:t>
            </a:r>
          </a:p>
          <a:p>
            <a:r>
              <a:rPr lang="en-US" altLang="en-US" dirty="0"/>
              <a:t>User Authentication</a:t>
            </a:r>
          </a:p>
          <a:p>
            <a:r>
              <a:rPr lang="en-US" altLang="en-US" dirty="0"/>
              <a:t>Implementing Security Defenses</a:t>
            </a:r>
          </a:p>
          <a:p>
            <a:r>
              <a:rPr lang="en-US" altLang="en-US" dirty="0"/>
              <a:t>Firewalling to Protect Systems and Networks</a:t>
            </a:r>
          </a:p>
          <a:p>
            <a:r>
              <a:rPr lang="en-US" altLang="en-US" dirty="0"/>
              <a:t>Computer-Security Classifications</a:t>
            </a:r>
          </a:p>
          <a:p>
            <a:r>
              <a:rPr lang="en-US" altLang="en-US" dirty="0"/>
              <a:t>An Example: Windows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FE1545C9-911A-4B1E-9167-54702880A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2342" y="242921"/>
            <a:ext cx="75136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System and Network Threats (Cont.)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B72B95A1-961D-4344-87CC-1A74A6319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093" y="1125958"/>
            <a:ext cx="7478712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Worms</a:t>
            </a:r>
            <a:r>
              <a:rPr lang="en-US" altLang="en-US" dirty="0"/>
              <a:t> – use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spawn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mechanism; standalone program</a:t>
            </a:r>
            <a:endParaRPr lang="en-US" altLang="en-US" sz="800" dirty="0"/>
          </a:p>
          <a:p>
            <a:r>
              <a:rPr lang="en-US" altLang="en-US" dirty="0"/>
              <a:t>Internet worm</a:t>
            </a:r>
          </a:p>
          <a:p>
            <a:pPr lvl="1"/>
            <a:r>
              <a:rPr lang="en-US" altLang="en-US" dirty="0"/>
              <a:t>Exploited UNIX networking features (remote access) and bugs in </a:t>
            </a:r>
            <a:r>
              <a:rPr lang="en-US" altLang="en-US" i="1" dirty="0"/>
              <a:t>finger</a:t>
            </a:r>
            <a:r>
              <a:rPr lang="en-US" altLang="en-US" dirty="0"/>
              <a:t> and </a:t>
            </a:r>
            <a:r>
              <a:rPr lang="en-US" altLang="en-US" i="1" dirty="0" err="1"/>
              <a:t>sendmail</a:t>
            </a:r>
            <a:r>
              <a:rPr lang="en-US" altLang="en-US" dirty="0"/>
              <a:t> programs</a:t>
            </a:r>
          </a:p>
          <a:p>
            <a:pPr lvl="1"/>
            <a:r>
              <a:rPr lang="en-US" altLang="en-US" dirty="0"/>
              <a:t>Exploited trust-relationship mechanism used by </a:t>
            </a:r>
            <a:r>
              <a:rPr lang="en-US" altLang="en-US" i="1" dirty="0" err="1"/>
              <a:t>rsh</a:t>
            </a:r>
            <a:r>
              <a:rPr lang="en-US" altLang="en-US" i="1" dirty="0"/>
              <a:t> </a:t>
            </a:r>
            <a:r>
              <a:rPr lang="en-US" altLang="en-US" dirty="0"/>
              <a:t>to access friendly systems without use of password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Grappling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hook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program uploaded main worm program</a:t>
            </a:r>
          </a:p>
          <a:p>
            <a:pPr lvl="2"/>
            <a:r>
              <a:rPr lang="en-US" altLang="en-US" dirty="0"/>
              <a:t>99 lines of C code </a:t>
            </a:r>
          </a:p>
          <a:p>
            <a:pPr lvl="1"/>
            <a:r>
              <a:rPr lang="en-US" altLang="en-US" dirty="0"/>
              <a:t>Hooked system then uploaded main code, tried to attack connected systems</a:t>
            </a:r>
          </a:p>
          <a:p>
            <a:pPr lvl="1"/>
            <a:r>
              <a:rPr lang="en-US" altLang="en-US" dirty="0"/>
              <a:t>Also tried to break into other users accounts on local system via password guessing</a:t>
            </a:r>
          </a:p>
          <a:p>
            <a:pPr lvl="1"/>
            <a:r>
              <a:rPr lang="en-US" altLang="en-US" dirty="0"/>
              <a:t>If target system already infected, abort, except for every 7</a:t>
            </a:r>
            <a:r>
              <a:rPr lang="en-US" altLang="en-US" baseline="30000" dirty="0"/>
              <a:t>th</a:t>
            </a:r>
            <a:r>
              <a:rPr lang="en-US" altLang="en-US" dirty="0"/>
              <a:t> time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01EBDFB-7E9C-4469-9B10-3B2F9399A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7041" y="248298"/>
            <a:ext cx="7799388" cy="576263"/>
          </a:xfrm>
        </p:spPr>
        <p:txBody>
          <a:bodyPr/>
          <a:lstStyle/>
          <a:p>
            <a:r>
              <a:rPr lang="en-US" altLang="en-US" dirty="0"/>
              <a:t>System and Network Threats (Cont.)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9A2A259-573C-40FC-A499-624E44E7B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9669" y="1134287"/>
            <a:ext cx="7648512" cy="4530725"/>
          </a:xfrm>
        </p:spPr>
        <p:txBody>
          <a:bodyPr/>
          <a:lstStyle/>
          <a:p>
            <a:r>
              <a:rPr lang="en-US" altLang="en-US" b="1" dirty="0"/>
              <a:t>Port scanning</a:t>
            </a:r>
            <a:endParaRPr lang="en-US" altLang="en-US" dirty="0"/>
          </a:p>
          <a:p>
            <a:pPr lvl="1"/>
            <a:r>
              <a:rPr lang="en-US" altLang="en-US" dirty="0"/>
              <a:t>Automated attempt to connect to a range of ports on one or a range of IP addresses</a:t>
            </a:r>
          </a:p>
          <a:p>
            <a:pPr lvl="1"/>
            <a:r>
              <a:rPr lang="en-US" altLang="en-US" dirty="0"/>
              <a:t>Detection of answering service protocol</a:t>
            </a:r>
          </a:p>
          <a:p>
            <a:pPr lvl="1"/>
            <a:r>
              <a:rPr lang="en-US" altLang="en-US" dirty="0"/>
              <a:t>Detection of OS and version running on system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scans all ports in a given IP range for a response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nessus</a:t>
            </a:r>
            <a:r>
              <a:rPr lang="en-US" altLang="en-US" dirty="0"/>
              <a:t> has a database of protocols and bugs (and exploits) to apply against a system</a:t>
            </a:r>
          </a:p>
          <a:p>
            <a:pPr lvl="1"/>
            <a:r>
              <a:rPr lang="en-US" altLang="en-US" dirty="0"/>
              <a:t>Frequently launched from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zombie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To decrease trace-ability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49A3621-2CA8-4239-B1B8-293861C7F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643" y="248301"/>
            <a:ext cx="7704137" cy="576263"/>
          </a:xfrm>
        </p:spPr>
        <p:txBody>
          <a:bodyPr/>
          <a:lstStyle/>
          <a:p>
            <a:r>
              <a:rPr lang="en-US" altLang="en-US" dirty="0"/>
              <a:t>System and Network Threats (Cont.)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4F9057FA-A561-448C-8782-7534B0D323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661" y="1101173"/>
            <a:ext cx="7783480" cy="4530725"/>
          </a:xfrm>
        </p:spPr>
        <p:txBody>
          <a:bodyPr/>
          <a:lstStyle/>
          <a:p>
            <a:r>
              <a:rPr lang="en-US" altLang="en-US" b="1" dirty="0"/>
              <a:t>Denial of Service</a:t>
            </a:r>
          </a:p>
          <a:p>
            <a:pPr lvl="1"/>
            <a:r>
              <a:rPr lang="en-US" altLang="en-US" dirty="0"/>
              <a:t>Overload the targeted computer preventing it from doing any useful work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Denial-of-Service</a:t>
            </a:r>
            <a:r>
              <a:rPr lang="en-US" altLang="en-US" dirty="0"/>
              <a:t> 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DDoS</a:t>
            </a:r>
            <a:r>
              <a:rPr lang="en-US" altLang="en-US" dirty="0"/>
              <a:t>) come from multiple sites at once</a:t>
            </a:r>
          </a:p>
          <a:p>
            <a:pPr lvl="1"/>
            <a:r>
              <a:rPr lang="en-US" altLang="en-US" dirty="0"/>
              <a:t>Consider the start of the IP-connection handshake (SYN)</a:t>
            </a:r>
          </a:p>
          <a:p>
            <a:pPr lvl="2"/>
            <a:r>
              <a:rPr lang="en-US" altLang="en-US" dirty="0"/>
              <a:t>How many started-connections can the OS handle?</a:t>
            </a:r>
          </a:p>
          <a:p>
            <a:pPr lvl="1"/>
            <a:r>
              <a:rPr lang="en-US" altLang="en-US" dirty="0"/>
              <a:t>Consider traffic to a web site</a:t>
            </a:r>
          </a:p>
          <a:p>
            <a:pPr lvl="2"/>
            <a:r>
              <a:rPr lang="en-US" altLang="en-US" dirty="0"/>
              <a:t>How can you tell the difference between being a target and being really popular?</a:t>
            </a:r>
          </a:p>
          <a:p>
            <a:pPr lvl="1"/>
            <a:r>
              <a:rPr lang="en-US" altLang="en-US" dirty="0"/>
              <a:t>Accidental – CS students writing bad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dirty="0"/>
              <a:t>code</a:t>
            </a:r>
          </a:p>
          <a:p>
            <a:pPr lvl="1"/>
            <a:r>
              <a:rPr lang="en-US" altLang="en-US" dirty="0"/>
              <a:t>Purposeful – extortion, punishment</a:t>
            </a:r>
          </a:p>
          <a:p>
            <a:r>
              <a:rPr lang="en-US" altLang="en-US" dirty="0"/>
              <a:t>Port scanning</a:t>
            </a:r>
          </a:p>
          <a:p>
            <a:pPr lvl="1"/>
            <a:r>
              <a:rPr lang="en-US" altLang="en-US" dirty="0"/>
              <a:t>Automated tool to look for network ports accepting connections</a:t>
            </a:r>
          </a:p>
          <a:p>
            <a:pPr lvl="1"/>
            <a:r>
              <a:rPr lang="en-US" altLang="en-US" dirty="0"/>
              <a:t>Used for good and evil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D19C8C9-743C-4A7D-B3FD-8D9ABF920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8017" y="238972"/>
            <a:ext cx="7704137" cy="576263"/>
          </a:xfrm>
        </p:spPr>
        <p:txBody>
          <a:bodyPr/>
          <a:lstStyle/>
          <a:p>
            <a:r>
              <a:rPr lang="en-US" altLang="en-US" dirty="0"/>
              <a:t>Standard Security Attacks</a:t>
            </a: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D7FAE061-A4F3-4BBD-AE85-00AD1EC7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343025"/>
            <a:ext cx="4572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B7809EA-A33C-4A85-B98E-320D86B74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4598"/>
            <a:ext cx="7967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Cryptography as a Security Tool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A2AEBC76-3CCD-4E45-BF52-4D72E29EE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756" y="1102343"/>
            <a:ext cx="7723738" cy="4530725"/>
          </a:xfrm>
        </p:spPr>
        <p:txBody>
          <a:bodyPr/>
          <a:lstStyle/>
          <a:p>
            <a:r>
              <a:rPr lang="en-US" altLang="en-US" dirty="0"/>
              <a:t>Broadest security tool available</a:t>
            </a:r>
          </a:p>
          <a:p>
            <a:pPr lvl="1"/>
            <a:r>
              <a:rPr lang="en-US" altLang="en-US" dirty="0"/>
              <a:t>Internal to a given computer, source and destination of messages can be known and protected</a:t>
            </a:r>
          </a:p>
          <a:p>
            <a:pPr lvl="2"/>
            <a:r>
              <a:rPr lang="en-US" altLang="en-US" dirty="0"/>
              <a:t>OS creates, manages, protects process IDs, communication ports</a:t>
            </a:r>
          </a:p>
          <a:p>
            <a:pPr lvl="1"/>
            <a:r>
              <a:rPr lang="en-US" altLang="en-US" dirty="0"/>
              <a:t>Source and destination of messages on network cannot be trusted without cryptography</a:t>
            </a:r>
          </a:p>
          <a:p>
            <a:pPr lvl="2"/>
            <a:r>
              <a:rPr lang="en-US" altLang="en-US" dirty="0"/>
              <a:t>Local network – IP address?</a:t>
            </a:r>
          </a:p>
          <a:p>
            <a:pPr lvl="3"/>
            <a:r>
              <a:rPr lang="en-US" altLang="en-US" dirty="0"/>
              <a:t>Consider unauthorized host added</a:t>
            </a:r>
          </a:p>
          <a:p>
            <a:pPr lvl="2"/>
            <a:r>
              <a:rPr lang="en-US" altLang="en-US" dirty="0"/>
              <a:t>WAN / Internet – how to establish authenticity </a:t>
            </a:r>
          </a:p>
          <a:p>
            <a:pPr lvl="3"/>
            <a:r>
              <a:rPr lang="en-US" altLang="en-US" dirty="0"/>
              <a:t>Not via IP address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FD8DEF1A-3EBD-444E-BFC4-84FEB0539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891" y="238972"/>
            <a:ext cx="8229600" cy="576263"/>
          </a:xfrm>
        </p:spPr>
        <p:txBody>
          <a:bodyPr/>
          <a:lstStyle/>
          <a:p>
            <a:r>
              <a:rPr lang="en-US" altLang="en-US" dirty="0"/>
              <a:t>Cryptography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C7B240B4-35A2-4FCE-AF4E-38598181E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392" y="1100914"/>
            <a:ext cx="7772753" cy="4530725"/>
          </a:xfrm>
        </p:spPr>
        <p:txBody>
          <a:bodyPr/>
          <a:lstStyle/>
          <a:p>
            <a:r>
              <a:rPr lang="en-US" altLang="en-US" dirty="0"/>
              <a:t>Means to constrain potential senders (</a:t>
            </a:r>
            <a:r>
              <a:rPr lang="en-US" altLang="en-US" i="1" dirty="0"/>
              <a:t>sources</a:t>
            </a:r>
            <a:r>
              <a:rPr lang="en-US" altLang="en-US" dirty="0"/>
              <a:t>) and / or receivers (</a:t>
            </a:r>
            <a:r>
              <a:rPr lang="en-US" altLang="en-US" i="1" dirty="0"/>
              <a:t>destinations</a:t>
            </a:r>
            <a:r>
              <a:rPr lang="en-US" altLang="en-US" dirty="0"/>
              <a:t>) of </a:t>
            </a:r>
            <a:r>
              <a:rPr lang="en-US" altLang="en-US" i="1" dirty="0"/>
              <a:t>messages</a:t>
            </a:r>
          </a:p>
          <a:p>
            <a:pPr lvl="1"/>
            <a:r>
              <a:rPr lang="en-US" altLang="en-US" dirty="0"/>
              <a:t>Based on secrets 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keys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Enables</a:t>
            </a:r>
          </a:p>
          <a:p>
            <a:pPr lvl="2"/>
            <a:r>
              <a:rPr lang="en-US" altLang="en-US" dirty="0"/>
              <a:t>Confirmation of source</a:t>
            </a:r>
          </a:p>
          <a:p>
            <a:pPr lvl="2"/>
            <a:r>
              <a:rPr lang="en-US" altLang="en-US" dirty="0"/>
              <a:t>Receipt only by certain destination</a:t>
            </a:r>
          </a:p>
          <a:p>
            <a:pPr lvl="2"/>
            <a:r>
              <a:rPr lang="en-US" altLang="en-US" dirty="0"/>
              <a:t>Trust relationship between sender and receiver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E08762E7-3D8B-4C5B-9594-D668D2DC6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221" y="24392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Encryption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45827A8D-6470-4CDD-BCB9-E998F72EB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127543"/>
            <a:ext cx="7735077" cy="5173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Constrains the set of possible receivers of a message</a:t>
            </a:r>
          </a:p>
          <a:p>
            <a:pPr>
              <a:lnSpc>
                <a:spcPct val="90000"/>
              </a:lnSpc>
            </a:pP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Encryption</a:t>
            </a:r>
            <a:r>
              <a:rPr lang="en-US" altLang="en-US" dirty="0"/>
              <a:t> algorithm consists of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Set </a:t>
            </a:r>
            <a:r>
              <a:rPr lang="en-US" altLang="en-US" i="1" dirty="0"/>
              <a:t>K</a:t>
            </a:r>
            <a:r>
              <a:rPr lang="en-US" altLang="en-US" dirty="0"/>
              <a:t> of keys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Set </a:t>
            </a:r>
            <a:r>
              <a:rPr lang="en-US" altLang="en-US" i="1" dirty="0"/>
              <a:t>M</a:t>
            </a:r>
            <a:r>
              <a:rPr lang="en-US" altLang="en-US" dirty="0"/>
              <a:t> of Messages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Set </a:t>
            </a:r>
            <a:r>
              <a:rPr lang="en-US" altLang="en-US" i="1" dirty="0"/>
              <a:t>C</a:t>
            </a:r>
            <a:r>
              <a:rPr lang="en-US" altLang="en-US" dirty="0"/>
              <a:t> of ciphertexts (encrypted messages)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function </a:t>
            </a:r>
            <a:r>
              <a:rPr lang="en-US" altLang="en-US" i="1" dirty="0"/>
              <a:t>E </a:t>
            </a:r>
            <a:r>
              <a:rPr lang="en-US" altLang="en-US" dirty="0"/>
              <a:t>: </a:t>
            </a:r>
            <a:r>
              <a:rPr lang="en-US" altLang="en-US" i="1" dirty="0"/>
              <a:t>K </a:t>
            </a:r>
            <a:r>
              <a:rPr lang="en-US" altLang="en-US" dirty="0"/>
              <a:t>→ (</a:t>
            </a:r>
            <a:r>
              <a:rPr lang="en-US" altLang="en-US" i="1" dirty="0"/>
              <a:t>M</a:t>
            </a:r>
            <a:r>
              <a:rPr lang="en-US" altLang="en-US" dirty="0"/>
              <a:t>→</a:t>
            </a:r>
            <a:r>
              <a:rPr lang="en-US" altLang="en-US" i="1" dirty="0"/>
              <a:t>C</a:t>
            </a:r>
            <a:r>
              <a:rPr lang="en-US" altLang="en-US" dirty="0"/>
              <a:t>). That is, for each </a:t>
            </a:r>
            <a:r>
              <a:rPr lang="en-US" altLang="en-US" i="1" dirty="0"/>
              <a:t>k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</a:t>
            </a:r>
            <a:r>
              <a:rPr lang="en-US" altLang="en-US" dirty="0"/>
              <a:t>is a function for generating ciphertexts from messages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Both </a:t>
            </a:r>
            <a:r>
              <a:rPr lang="en-US" altLang="en-US" i="1" dirty="0"/>
              <a:t>E </a:t>
            </a:r>
            <a:r>
              <a:rPr lang="en-US" altLang="en-US" dirty="0"/>
              <a:t>and </a:t>
            </a:r>
            <a:r>
              <a:rPr lang="en-US" altLang="en-US" i="1" dirty="0" err="1"/>
              <a:t>E</a:t>
            </a:r>
            <a:r>
              <a:rPr lang="en-US" altLang="en-US" baseline="-25000" dirty="0" err="1"/>
              <a:t>k</a:t>
            </a:r>
            <a:r>
              <a:rPr lang="en-US" altLang="en-US" dirty="0"/>
              <a:t> for any </a:t>
            </a:r>
            <a:r>
              <a:rPr lang="en-US" altLang="en-US" i="1" dirty="0"/>
              <a:t>k </a:t>
            </a:r>
            <a:r>
              <a:rPr lang="en-US" altLang="en-US" dirty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function </a:t>
            </a:r>
            <a:r>
              <a:rPr lang="en-US" altLang="en-US" i="1" dirty="0"/>
              <a:t>D </a:t>
            </a:r>
            <a:r>
              <a:rPr lang="en-US" altLang="en-US" dirty="0"/>
              <a:t>: </a:t>
            </a:r>
            <a:r>
              <a:rPr lang="en-US" altLang="en-US" i="1" dirty="0"/>
              <a:t>K </a:t>
            </a:r>
            <a:r>
              <a:rPr lang="en-US" altLang="en-US" dirty="0"/>
              <a:t>→ (</a:t>
            </a:r>
            <a:r>
              <a:rPr lang="en-US" altLang="en-US" i="1" dirty="0"/>
              <a:t>C </a:t>
            </a:r>
            <a:r>
              <a:rPr lang="en-US" altLang="en-US" dirty="0"/>
              <a:t>→ </a:t>
            </a:r>
            <a:r>
              <a:rPr lang="en-US" altLang="en-US" i="1" dirty="0"/>
              <a:t>M</a:t>
            </a:r>
            <a:r>
              <a:rPr lang="en-US" altLang="en-US" dirty="0"/>
              <a:t>). That is, for each </a:t>
            </a:r>
            <a:r>
              <a:rPr lang="en-US" altLang="en-US" i="1" dirty="0"/>
              <a:t>k </a:t>
            </a:r>
            <a:r>
              <a:rPr lang="en-US" altLang="en-US" i="1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D</a:t>
            </a:r>
            <a:r>
              <a:rPr lang="en-US" altLang="en-US" baseline="-25000" dirty="0" err="1"/>
              <a:t>k</a:t>
            </a:r>
            <a:r>
              <a:rPr lang="en-US" altLang="en-US" dirty="0"/>
              <a:t> is a function for generating messages from ciphertexts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Both </a:t>
            </a:r>
            <a:r>
              <a:rPr lang="en-US" altLang="en-US" i="1" dirty="0"/>
              <a:t>D </a:t>
            </a:r>
            <a:r>
              <a:rPr lang="en-US" altLang="en-US" dirty="0"/>
              <a:t>and </a:t>
            </a:r>
            <a:r>
              <a:rPr lang="en-US" altLang="en-US" i="1" dirty="0" err="1"/>
              <a:t>D</a:t>
            </a:r>
            <a:r>
              <a:rPr lang="en-US" altLang="en-US" baseline="-25000" dirty="0" err="1"/>
              <a:t>k</a:t>
            </a:r>
            <a:r>
              <a:rPr lang="en-US" altLang="en-US" dirty="0"/>
              <a:t> for any </a:t>
            </a:r>
            <a:r>
              <a:rPr lang="en-US" altLang="en-US" i="1" dirty="0"/>
              <a:t>k </a:t>
            </a:r>
            <a:r>
              <a:rPr lang="en-US" altLang="en-US" dirty="0"/>
              <a:t>should be efficiently computable functions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BAA02FC4-45B7-4C1D-80B6-1AA5E0D75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92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Encryption (Cont.)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555DE72F-E028-4180-86E0-2F24F3EF3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756" y="1099556"/>
            <a:ext cx="7574448" cy="5173662"/>
          </a:xfrm>
        </p:spPr>
        <p:txBody>
          <a:bodyPr/>
          <a:lstStyle/>
          <a:p>
            <a:r>
              <a:rPr lang="en-US" altLang="en-US" dirty="0"/>
              <a:t>An encryption algorithm must provide this essential property: Given a ciphertext c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dirty="0"/>
              <a:t>C, a computer can compute m such that </a:t>
            </a:r>
            <a:r>
              <a:rPr lang="en-US" altLang="en-US" dirty="0" err="1"/>
              <a:t>E</a:t>
            </a:r>
            <a:r>
              <a:rPr lang="en-US" altLang="en-US" baseline="-25000" dirty="0" err="1"/>
              <a:t>k</a:t>
            </a:r>
            <a:r>
              <a:rPr lang="en-US" altLang="en-US" dirty="0"/>
              <a:t>(m) = c only if it possesses </a:t>
            </a:r>
            <a:r>
              <a:rPr lang="en-US" altLang="en-US" i="1" dirty="0"/>
              <a:t>k</a:t>
            </a:r>
          </a:p>
          <a:p>
            <a:pPr lvl="1"/>
            <a:r>
              <a:rPr lang="en-US" altLang="en-US" dirty="0"/>
              <a:t>Thus, a computer holding </a:t>
            </a:r>
            <a:r>
              <a:rPr lang="en-US" altLang="en-US" i="1" dirty="0"/>
              <a:t>k </a:t>
            </a:r>
            <a:r>
              <a:rPr lang="en-US" altLang="en-US" dirty="0"/>
              <a:t>can decrypt ciphertexts to the plaintexts used to produce them, but a computer not holding </a:t>
            </a:r>
            <a:r>
              <a:rPr lang="en-US" altLang="en-US" i="1" dirty="0"/>
              <a:t>k </a:t>
            </a:r>
            <a:r>
              <a:rPr lang="en-US" altLang="en-US" dirty="0"/>
              <a:t>cannot decrypt ciphertexts</a:t>
            </a:r>
          </a:p>
          <a:p>
            <a:pPr lvl="1"/>
            <a:r>
              <a:rPr lang="en-US" altLang="en-US" dirty="0"/>
              <a:t>Since ciphertexts are generally exposed (for example, sent on the network), it is important that it be infeasible to derive </a:t>
            </a:r>
            <a:r>
              <a:rPr lang="en-US" altLang="en-US" i="1" dirty="0"/>
              <a:t>k</a:t>
            </a:r>
            <a:r>
              <a:rPr lang="en-US" altLang="en-US" dirty="0"/>
              <a:t> from the ciphertexts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72C8E974-191E-4419-9E15-7FC788614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207" y="23459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Symmetric Encryption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CF0203C2-4120-4DD6-BDC8-178F8B4B4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720" y="1042988"/>
            <a:ext cx="7696200" cy="4530725"/>
          </a:xfrm>
        </p:spPr>
        <p:txBody>
          <a:bodyPr/>
          <a:lstStyle/>
          <a:p>
            <a:r>
              <a:rPr lang="en-US" altLang="en-US" sz="1600" dirty="0"/>
              <a:t>Same key used to encrypt and decrypt</a:t>
            </a:r>
          </a:p>
          <a:p>
            <a:pPr lvl="1"/>
            <a:r>
              <a:rPr lang="en-US" altLang="en-US" sz="1600" dirty="0"/>
              <a:t>Therefore </a:t>
            </a:r>
            <a:r>
              <a:rPr lang="en-US" altLang="en-US" sz="1600" i="1" dirty="0"/>
              <a:t>k</a:t>
            </a:r>
            <a:r>
              <a:rPr lang="en-US" altLang="en-US" sz="1600" dirty="0"/>
              <a:t> must be kept secret</a:t>
            </a:r>
          </a:p>
          <a:p>
            <a:r>
              <a:rPr lang="en-US" altLang="en-US" sz="1600" dirty="0"/>
              <a:t>DES was most commonly used symmetric block-encryption algorithm (created by US Govt)</a:t>
            </a:r>
          </a:p>
          <a:p>
            <a:pPr lvl="1"/>
            <a:r>
              <a:rPr lang="en-US" altLang="en-US" sz="1600" dirty="0"/>
              <a:t>Encrypts a block of data at a time</a:t>
            </a:r>
          </a:p>
          <a:p>
            <a:pPr lvl="1"/>
            <a:r>
              <a:rPr lang="en-US" altLang="en-US" sz="1600" dirty="0"/>
              <a:t>Keys too short so now considered insecure</a:t>
            </a:r>
          </a:p>
          <a:p>
            <a:r>
              <a:rPr lang="en-US" altLang="en-US" sz="1600" dirty="0"/>
              <a:t>Triple-DES considered more secure</a:t>
            </a:r>
          </a:p>
          <a:p>
            <a:pPr lvl="1"/>
            <a:r>
              <a:rPr lang="en-US" altLang="en-US" sz="1600" dirty="0"/>
              <a:t>Algorithm used 3 times using 2 or 3 keys</a:t>
            </a:r>
          </a:p>
          <a:p>
            <a:pPr lvl="1"/>
            <a:r>
              <a:rPr lang="en-US" altLang="en-US" sz="1600" dirty="0"/>
              <a:t>For example </a:t>
            </a:r>
          </a:p>
          <a:p>
            <a:r>
              <a:rPr lang="en-US" altLang="en-US" sz="1600" dirty="0"/>
              <a:t>2001 NIST adopted new block cipher - Advanced Encryption Standard 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AES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sz="1600" dirty="0"/>
              <a:t>Keys of 128, 192, or 256 bits, works on 128 bit blocks</a:t>
            </a:r>
          </a:p>
          <a:p>
            <a:r>
              <a:rPr lang="en-US" altLang="en-US" sz="1600" dirty="0"/>
              <a:t>RC4 is most common symmetric stream cipher, but known to have vulnerabilities</a:t>
            </a:r>
          </a:p>
          <a:p>
            <a:pPr lvl="1"/>
            <a:r>
              <a:rPr lang="en-US" altLang="en-US" sz="1600" dirty="0"/>
              <a:t>Encrypts/decrypts a stream of bytes (i.e., wireless transmission)</a:t>
            </a:r>
          </a:p>
          <a:p>
            <a:pPr lvl="1"/>
            <a:r>
              <a:rPr lang="en-US" altLang="en-US" sz="1600" dirty="0"/>
              <a:t>Key is a input to pseudo-random-bit generator</a:t>
            </a:r>
          </a:p>
          <a:p>
            <a:pPr lvl="2"/>
            <a:r>
              <a:rPr lang="en-US" altLang="en-US" sz="1600" dirty="0"/>
              <a:t>Generates an infinite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keystream</a:t>
            </a:r>
          </a:p>
        </p:txBody>
      </p:sp>
      <p:pic>
        <p:nvPicPr>
          <p:cNvPr id="52227" name="Picture 1" descr="Screen Shot 2013-02-18 at 5.34.27 PM.png">
            <a:extLst>
              <a:ext uri="{FF2B5EF4-FFF2-40B4-BE49-F238E27FC236}">
                <a16:creationId xmlns:a16="http://schemas.microsoft.com/office/drawing/2014/main" id="{B0AF5D1B-2578-4836-B293-49433F47A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3608388"/>
            <a:ext cx="15573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F7FFBC26-36AC-48FF-B8B8-77EB1CD66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5306" y="429726"/>
            <a:ext cx="8053387" cy="449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Secure Communication over </a:t>
            </a:r>
            <a:br>
              <a:rPr lang="en-US" altLang="en-US" sz="2800" dirty="0"/>
            </a:br>
            <a:r>
              <a:rPr lang="en-US" altLang="en-US" sz="2800" dirty="0"/>
              <a:t>Insecure Medium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39E338E6-C79F-4689-ABAD-085B071E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203325"/>
            <a:ext cx="4684712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40D3643-F237-416F-917D-F4DE7658D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62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F472DBA4-9092-40DB-85DA-48D57A0CD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1" y="1233488"/>
            <a:ext cx="7651099" cy="4530725"/>
          </a:xfrm>
        </p:spPr>
        <p:txBody>
          <a:bodyPr/>
          <a:lstStyle/>
          <a:p>
            <a:r>
              <a:rPr lang="en-US" altLang="en-US" dirty="0"/>
              <a:t>Discuss security threats and attacks</a:t>
            </a:r>
          </a:p>
          <a:p>
            <a:r>
              <a:rPr lang="en-US" altLang="en-US" dirty="0"/>
              <a:t>Explain the fundamentals of encryption, authentication, and hashing</a:t>
            </a:r>
          </a:p>
          <a:p>
            <a:r>
              <a:rPr lang="en-US" altLang="en-US" dirty="0"/>
              <a:t>Examine the uses of cryptography in computing</a:t>
            </a:r>
          </a:p>
          <a:p>
            <a:r>
              <a:rPr lang="en-US" altLang="en-US" dirty="0"/>
              <a:t>Describe the various countermeasures to security attacks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5E4F10EF-54E1-4A6C-89D3-638118702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24888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Asymmetric Encryption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605BE78D-84EC-41C7-B9C2-BC789EFF3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092" y="1082675"/>
            <a:ext cx="7713403" cy="4530725"/>
          </a:xfrm>
        </p:spPr>
        <p:txBody>
          <a:bodyPr/>
          <a:lstStyle/>
          <a:p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Public-key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encryption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based on each user having two keys: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public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key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published key used to encrypt data</a:t>
            </a:r>
          </a:p>
          <a:p>
            <a:pPr lvl="1"/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key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key known only to individual user used to decrypt data</a:t>
            </a:r>
          </a:p>
          <a:p>
            <a:r>
              <a:rPr lang="en-US" altLang="en-US" dirty="0"/>
              <a:t>Must be an encryption scheme that can be made public without making it easy to figure out the decryption scheme</a:t>
            </a:r>
          </a:p>
          <a:p>
            <a:pPr lvl="1"/>
            <a:r>
              <a:rPr lang="en-US" altLang="en-US" dirty="0"/>
              <a:t>Most common is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RSA</a:t>
            </a:r>
            <a:r>
              <a:rPr lang="en-US" altLang="en-US" dirty="0"/>
              <a:t> block cipher</a:t>
            </a:r>
          </a:p>
          <a:p>
            <a:pPr lvl="1"/>
            <a:r>
              <a:rPr lang="en-US" altLang="en-US" dirty="0"/>
              <a:t>Efficient algorithm for testing whether or not a number is prime</a:t>
            </a:r>
          </a:p>
          <a:p>
            <a:pPr lvl="1"/>
            <a:r>
              <a:rPr lang="en-US" altLang="en-US" dirty="0"/>
              <a:t>No efficient algorithm is know for finding the prime factors of a number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A524A123-0232-4D39-9517-03346679A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159" y="234597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Asymmetric Encryption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5A325506-55B2-4636-8AC2-4AD0AFFC1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669" y="1082675"/>
            <a:ext cx="7713662" cy="4530725"/>
          </a:xfrm>
        </p:spPr>
        <p:txBody>
          <a:bodyPr/>
          <a:lstStyle/>
          <a:p>
            <a:r>
              <a:rPr lang="en-US" altLang="en-US" dirty="0"/>
              <a:t>Formally, it is computationally infeasible to derive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d,N</a:t>
            </a:r>
            <a:r>
              <a:rPr lang="en-US" altLang="en-US" dirty="0"/>
              <a:t> from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e,N</a:t>
            </a:r>
            <a:r>
              <a:rPr lang="en-US" altLang="en-US" dirty="0"/>
              <a:t>, and so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e</a:t>
            </a:r>
            <a:r>
              <a:rPr lang="en-US" altLang="en-US" i="1" baseline="-25000" dirty="0"/>
              <a:t> </a:t>
            </a:r>
            <a:r>
              <a:rPr lang="en-US" altLang="en-US" dirty="0"/>
              <a:t> need not be kept secret and can be widely disseminated</a:t>
            </a:r>
          </a:p>
          <a:p>
            <a:pPr lvl="1"/>
            <a:r>
              <a:rPr lang="en-US" altLang="en-US" i="1" dirty="0" err="1"/>
              <a:t>k</a:t>
            </a:r>
            <a:r>
              <a:rPr lang="en-US" altLang="en-US" i="1" baseline="-25000" dirty="0" err="1"/>
              <a:t>e</a:t>
            </a:r>
            <a:r>
              <a:rPr lang="en-US" altLang="en-US" dirty="0"/>
              <a:t> is the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public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key</a:t>
            </a:r>
          </a:p>
          <a:p>
            <a:pPr lvl="1"/>
            <a:r>
              <a:rPr lang="en-US" altLang="en-US" i="1" dirty="0" err="1"/>
              <a:t>k</a:t>
            </a:r>
            <a:r>
              <a:rPr lang="en-US" altLang="en-US" i="1" baseline="-25000" dirty="0" err="1"/>
              <a:t>d</a:t>
            </a:r>
            <a:r>
              <a:rPr lang="en-US" altLang="en-US" dirty="0"/>
              <a:t> is the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key</a:t>
            </a:r>
          </a:p>
          <a:p>
            <a:pPr lvl="1"/>
            <a:r>
              <a:rPr lang="en-US" altLang="en-US" i="1" dirty="0"/>
              <a:t>N </a:t>
            </a:r>
            <a:r>
              <a:rPr lang="en-US" altLang="en-US" dirty="0"/>
              <a:t>is the product of two large, randomly chosen prime numbers </a:t>
            </a:r>
            <a:r>
              <a:rPr lang="en-US" altLang="en-US" i="1" dirty="0"/>
              <a:t>p </a:t>
            </a:r>
            <a:r>
              <a:rPr lang="en-US" altLang="en-US" dirty="0"/>
              <a:t>and </a:t>
            </a:r>
            <a:r>
              <a:rPr lang="en-US" altLang="en-US" i="1" dirty="0"/>
              <a:t>q </a:t>
            </a:r>
            <a:r>
              <a:rPr lang="en-US" altLang="en-US" dirty="0"/>
              <a:t>(for example, </a:t>
            </a:r>
            <a:r>
              <a:rPr lang="en-US" altLang="en-US" i="1" dirty="0"/>
              <a:t>p </a:t>
            </a:r>
            <a:r>
              <a:rPr lang="en-US" altLang="en-US" dirty="0"/>
              <a:t>and </a:t>
            </a:r>
            <a:r>
              <a:rPr lang="en-US" altLang="en-US" i="1" dirty="0"/>
              <a:t>q </a:t>
            </a:r>
            <a:r>
              <a:rPr lang="en-US" altLang="en-US" dirty="0"/>
              <a:t>are 512 bits each)</a:t>
            </a:r>
          </a:p>
          <a:p>
            <a:pPr lvl="1"/>
            <a:r>
              <a:rPr lang="en-US" altLang="en-US" dirty="0"/>
              <a:t>Encryption algorithm is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ke,N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 = </a:t>
            </a:r>
            <a:r>
              <a:rPr lang="en-US" altLang="en-US" i="1" dirty="0" err="1"/>
              <a:t>m</a:t>
            </a:r>
            <a:r>
              <a:rPr lang="en-US" altLang="en-US" i="1" baseline="30000" dirty="0" err="1"/>
              <a:t>k</a:t>
            </a:r>
            <a:r>
              <a:rPr lang="en-US" altLang="en-US" i="1" baseline="12000" dirty="0" err="1"/>
              <a:t>e</a:t>
            </a:r>
            <a:r>
              <a:rPr lang="en-US" altLang="en-US" i="1" dirty="0"/>
              <a:t> </a:t>
            </a:r>
            <a:r>
              <a:rPr lang="en-US" altLang="en-US" dirty="0"/>
              <a:t>mod </a:t>
            </a:r>
            <a:r>
              <a:rPr lang="en-US" altLang="en-US" i="1" dirty="0"/>
              <a:t>N</a:t>
            </a:r>
            <a:r>
              <a:rPr lang="en-US" altLang="en-US" dirty="0"/>
              <a:t>, where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e</a:t>
            </a:r>
            <a:r>
              <a:rPr lang="en-US" altLang="en-US" i="1" dirty="0"/>
              <a:t> </a:t>
            </a:r>
            <a:r>
              <a:rPr lang="en-US" altLang="en-US" dirty="0"/>
              <a:t>satisfies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e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d</a:t>
            </a:r>
            <a:r>
              <a:rPr lang="en-US" altLang="en-US" i="1" baseline="-25000" dirty="0"/>
              <a:t> </a:t>
            </a:r>
            <a:r>
              <a:rPr lang="en-US" altLang="en-US" dirty="0"/>
              <a:t>mod (</a:t>
            </a:r>
            <a:r>
              <a:rPr lang="en-US" altLang="en-US" i="1" dirty="0"/>
              <a:t>p</a:t>
            </a:r>
            <a:r>
              <a:rPr lang="en-US" altLang="en-US" dirty="0"/>
              <a:t>−1)(</a:t>
            </a:r>
            <a:r>
              <a:rPr lang="en-US" altLang="en-US" i="1" dirty="0"/>
              <a:t>q </a:t>
            </a:r>
            <a:r>
              <a:rPr lang="en-US" altLang="en-US" dirty="0"/>
              <a:t>−1) = 1</a:t>
            </a:r>
          </a:p>
          <a:p>
            <a:pPr lvl="1"/>
            <a:r>
              <a:rPr lang="en-US" altLang="en-US" dirty="0"/>
              <a:t>The decryption algorithm is then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kd,N</a:t>
            </a:r>
            <a:r>
              <a:rPr lang="en-US" altLang="en-US" dirty="0"/>
              <a:t>(</a:t>
            </a:r>
            <a:r>
              <a:rPr lang="en-US" altLang="en-US" i="1" dirty="0"/>
              <a:t>c</a:t>
            </a:r>
            <a:r>
              <a:rPr lang="en-US" altLang="en-US" dirty="0"/>
              <a:t>) = </a:t>
            </a:r>
            <a:r>
              <a:rPr lang="en-US" altLang="en-US" i="1" dirty="0" err="1"/>
              <a:t>c</a:t>
            </a:r>
            <a:r>
              <a:rPr lang="en-US" altLang="en-US" i="1" baseline="30000" dirty="0" err="1"/>
              <a:t>k</a:t>
            </a:r>
            <a:r>
              <a:rPr lang="en-US" altLang="en-US" i="1" baseline="12000" dirty="0" err="1"/>
              <a:t>d</a:t>
            </a:r>
            <a:r>
              <a:rPr lang="en-US" altLang="en-US" i="1" dirty="0"/>
              <a:t> </a:t>
            </a:r>
            <a:r>
              <a:rPr lang="en-US" altLang="en-US" dirty="0"/>
              <a:t>mod </a:t>
            </a:r>
            <a:r>
              <a:rPr lang="en-US" altLang="en-US" i="1" dirty="0"/>
              <a:t>N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839037D1-DC51-418A-89CE-8D238EEAD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48882"/>
            <a:ext cx="744061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Asymmetric Encryption Example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6111CE0B-58DD-4D7D-86AE-37FF74BC6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038" y="1074544"/>
            <a:ext cx="7580313" cy="5427662"/>
          </a:xfrm>
        </p:spPr>
        <p:txBody>
          <a:bodyPr/>
          <a:lstStyle/>
          <a:p>
            <a:r>
              <a:rPr lang="en-US" altLang="en-US" dirty="0"/>
              <a:t>For example. make </a:t>
            </a:r>
            <a:r>
              <a:rPr lang="en-US" altLang="en-US" i="1" dirty="0"/>
              <a:t>p </a:t>
            </a:r>
            <a:r>
              <a:rPr lang="en-US" altLang="en-US" dirty="0"/>
              <a:t>= 7and </a:t>
            </a:r>
            <a:r>
              <a:rPr lang="en-US" altLang="en-US" i="1" dirty="0"/>
              <a:t>q </a:t>
            </a:r>
            <a:r>
              <a:rPr lang="en-US" altLang="en-US" dirty="0"/>
              <a:t>= 13</a:t>
            </a:r>
            <a:endParaRPr lang="en-US" altLang="en-US" sz="800" dirty="0"/>
          </a:p>
          <a:p>
            <a:r>
              <a:rPr lang="en-US" altLang="en-US" dirty="0"/>
              <a:t>We then calculate </a:t>
            </a:r>
            <a:r>
              <a:rPr lang="en-US" altLang="en-US" i="1" dirty="0"/>
              <a:t>N </a:t>
            </a:r>
            <a:r>
              <a:rPr lang="en-US" altLang="en-US" dirty="0"/>
              <a:t>= 7∗13 = 91 and (</a:t>
            </a:r>
            <a:r>
              <a:rPr lang="en-US" altLang="en-US" i="1" dirty="0"/>
              <a:t>p</a:t>
            </a:r>
            <a:r>
              <a:rPr lang="en-US" altLang="en-US" dirty="0"/>
              <a:t>−1)(</a:t>
            </a:r>
            <a:r>
              <a:rPr lang="en-US" altLang="en-US" i="1" dirty="0"/>
              <a:t>q</a:t>
            </a:r>
            <a:r>
              <a:rPr lang="en-US" altLang="en-US" dirty="0"/>
              <a:t>−1) = 72</a:t>
            </a:r>
            <a:endParaRPr lang="en-US" altLang="en-US" sz="800" dirty="0"/>
          </a:p>
          <a:p>
            <a:r>
              <a:rPr lang="en-US" altLang="en-US" dirty="0"/>
              <a:t>We next select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e</a:t>
            </a:r>
            <a:r>
              <a:rPr lang="en-US" altLang="en-US" i="1" dirty="0"/>
              <a:t> </a:t>
            </a:r>
            <a:r>
              <a:rPr lang="en-US" altLang="en-US" dirty="0"/>
              <a:t>relatively prime to 72 and</a:t>
            </a:r>
            <a:r>
              <a:rPr lang="en-US" altLang="en-US" i="1" dirty="0"/>
              <a:t>&lt; </a:t>
            </a:r>
            <a:r>
              <a:rPr lang="en-US" altLang="en-US" dirty="0"/>
              <a:t>72, yielding 5</a:t>
            </a:r>
            <a:endParaRPr lang="en-US" altLang="en-US" sz="800" dirty="0"/>
          </a:p>
          <a:p>
            <a:r>
              <a:rPr lang="en-US" altLang="en-US" dirty="0"/>
              <a:t>Finally, we calculate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 </a:t>
            </a:r>
            <a:r>
              <a:rPr lang="en-US" altLang="en-US" dirty="0"/>
              <a:t>such that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e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 </a:t>
            </a:r>
            <a:r>
              <a:rPr lang="en-US" altLang="en-US" dirty="0"/>
              <a:t>mod 72 = 1, yielding 29</a:t>
            </a:r>
            <a:endParaRPr lang="en-US" altLang="en-US" sz="800" dirty="0"/>
          </a:p>
          <a:p>
            <a:r>
              <a:rPr lang="en-US" altLang="en-US" dirty="0"/>
              <a:t>We how have our keys</a:t>
            </a:r>
          </a:p>
          <a:p>
            <a:pPr lvl="1"/>
            <a:r>
              <a:rPr lang="en-US" altLang="en-US" dirty="0"/>
              <a:t>Public key,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e,N</a:t>
            </a:r>
            <a:r>
              <a:rPr lang="en-US" altLang="en-US" i="1" dirty="0"/>
              <a:t> </a:t>
            </a:r>
            <a:r>
              <a:rPr lang="en-US" altLang="en-US" dirty="0"/>
              <a:t>= 5</a:t>
            </a:r>
            <a:r>
              <a:rPr lang="en-US" altLang="en-US" i="1" dirty="0"/>
              <a:t>, </a:t>
            </a:r>
            <a:r>
              <a:rPr lang="en-US" altLang="en-US" dirty="0"/>
              <a:t>91</a:t>
            </a:r>
          </a:p>
          <a:p>
            <a:pPr lvl="1"/>
            <a:r>
              <a:rPr lang="en-US" altLang="en-US" dirty="0"/>
              <a:t>Private key,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d,N</a:t>
            </a:r>
            <a:r>
              <a:rPr lang="en-US" altLang="en-US" i="1" dirty="0"/>
              <a:t> </a:t>
            </a:r>
            <a:r>
              <a:rPr lang="en-US" altLang="en-US" dirty="0"/>
              <a:t>= 29</a:t>
            </a:r>
            <a:r>
              <a:rPr lang="en-US" altLang="en-US" i="1" dirty="0"/>
              <a:t>, </a:t>
            </a:r>
            <a:r>
              <a:rPr lang="en-US" altLang="en-US" dirty="0"/>
              <a:t>91</a:t>
            </a:r>
            <a:endParaRPr lang="en-US" altLang="en-US" sz="800" dirty="0"/>
          </a:p>
          <a:p>
            <a:r>
              <a:rPr lang="en-US" altLang="en-US" dirty="0"/>
              <a:t> Encrypting the message 69 with the public key results in the cyphertext 62</a:t>
            </a:r>
            <a:endParaRPr lang="en-US" altLang="en-US" sz="800" dirty="0"/>
          </a:p>
          <a:p>
            <a:r>
              <a:rPr lang="en-US" altLang="en-US" dirty="0"/>
              <a:t>Cyphertext can be decoded with the private key</a:t>
            </a:r>
          </a:p>
          <a:p>
            <a:pPr lvl="1"/>
            <a:r>
              <a:rPr lang="en-US" altLang="en-US" dirty="0"/>
              <a:t>Public key can be distributed in cleartext to anyone who wants to communicate with holder of public key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80E1ACC9-29CC-471A-9ABE-D77CC3A04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895" y="286045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Encryption using </a:t>
            </a:r>
            <a:br>
              <a:rPr lang="en-US" altLang="en-US" sz="2800" dirty="0"/>
            </a:br>
            <a:r>
              <a:rPr lang="en-US" altLang="en-US" sz="2800" dirty="0"/>
              <a:t>RSA Asymmetric Cryptography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67A747AD-5D60-4F9B-91F7-F4D7EAEE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104900"/>
            <a:ext cx="2400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AC41BEEC-5187-44EA-9C38-6B108C9F3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244933"/>
            <a:ext cx="7975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Cryptography (Cont.)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DE03FE15-4479-47FA-8A61-2BD78CE39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5718" y="1127901"/>
            <a:ext cx="7671124" cy="4530725"/>
          </a:xfrm>
        </p:spPr>
        <p:txBody>
          <a:bodyPr/>
          <a:lstStyle/>
          <a:p>
            <a:r>
              <a:rPr lang="en-US" altLang="en-US" dirty="0"/>
              <a:t>Note symmetric cryptography based on transformations, asymmetric based on mathematical functions</a:t>
            </a:r>
          </a:p>
          <a:p>
            <a:pPr lvl="1"/>
            <a:r>
              <a:rPr lang="en-US" altLang="en-US" dirty="0"/>
              <a:t>Asymmetric much more compute intensive</a:t>
            </a:r>
          </a:p>
          <a:p>
            <a:pPr lvl="1"/>
            <a:r>
              <a:rPr lang="en-US" altLang="en-US" dirty="0"/>
              <a:t>Typically not used for bulk data encryption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5A68B8B-E48D-4890-8841-02C8EB5CF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3459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Authentication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B789AFA1-A197-419B-BB7E-C2C1B3E57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5718" y="1146244"/>
            <a:ext cx="7723188" cy="522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Constraining set of potential senders of a message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Complementary to encryption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Also can prove message unmodified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Algorithm components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set </a:t>
            </a:r>
            <a:r>
              <a:rPr lang="en-US" altLang="en-US" i="1" dirty="0"/>
              <a:t>K </a:t>
            </a:r>
            <a:r>
              <a:rPr lang="en-US" altLang="en-US" dirty="0"/>
              <a:t>of keys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set </a:t>
            </a:r>
            <a:r>
              <a:rPr lang="en-US" altLang="en-US" i="1" dirty="0"/>
              <a:t>M </a:t>
            </a:r>
            <a:r>
              <a:rPr lang="en-US" altLang="en-US" dirty="0"/>
              <a:t>of messages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set </a:t>
            </a:r>
            <a:r>
              <a:rPr lang="en-US" altLang="en-US" i="1" dirty="0"/>
              <a:t>A </a:t>
            </a:r>
            <a:r>
              <a:rPr lang="en-US" altLang="en-US" dirty="0"/>
              <a:t>of authenticators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function </a:t>
            </a:r>
            <a:r>
              <a:rPr lang="en-US" altLang="en-US" i="1" dirty="0"/>
              <a:t>S </a:t>
            </a:r>
            <a:r>
              <a:rPr lang="en-US" altLang="en-US" dirty="0"/>
              <a:t>: </a:t>
            </a:r>
            <a:r>
              <a:rPr lang="en-US" altLang="en-US" i="1" dirty="0"/>
              <a:t>K </a:t>
            </a:r>
            <a:r>
              <a:rPr lang="en-US" altLang="en-US" dirty="0"/>
              <a:t>→ (</a:t>
            </a:r>
            <a:r>
              <a:rPr lang="en-US" altLang="en-US" i="1" dirty="0"/>
              <a:t>M</a:t>
            </a:r>
            <a:r>
              <a:rPr lang="en-US" altLang="en-US" dirty="0"/>
              <a:t>→ </a:t>
            </a:r>
            <a:r>
              <a:rPr lang="en-US" altLang="en-US" i="1" dirty="0"/>
              <a:t>A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That is, for each </a:t>
            </a:r>
            <a:r>
              <a:rPr lang="en-US" altLang="en-US" i="1" dirty="0"/>
              <a:t>k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S</a:t>
            </a:r>
            <a:r>
              <a:rPr lang="en-US" altLang="en-US" baseline="-25000" dirty="0" err="1"/>
              <a:t>k</a:t>
            </a:r>
            <a:r>
              <a:rPr lang="en-US" altLang="en-US" dirty="0"/>
              <a:t> is a function for generating authenticators from messages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Both </a:t>
            </a:r>
            <a:r>
              <a:rPr lang="en-US" altLang="en-US" i="1" dirty="0"/>
              <a:t>S </a:t>
            </a:r>
            <a:r>
              <a:rPr lang="en-US" altLang="en-US" dirty="0"/>
              <a:t>and </a:t>
            </a:r>
            <a:r>
              <a:rPr lang="en-US" altLang="en-US" i="1" dirty="0" err="1"/>
              <a:t>S</a:t>
            </a:r>
            <a:r>
              <a:rPr lang="en-US" altLang="en-US" baseline="-25000" dirty="0" err="1"/>
              <a:t>k</a:t>
            </a:r>
            <a:r>
              <a:rPr lang="en-US" altLang="en-US" dirty="0"/>
              <a:t> for any </a:t>
            </a:r>
            <a:r>
              <a:rPr lang="en-US" altLang="en-US" i="1" dirty="0"/>
              <a:t>k </a:t>
            </a:r>
            <a:r>
              <a:rPr lang="en-US" altLang="en-US" dirty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function </a:t>
            </a:r>
            <a:r>
              <a:rPr lang="en-US" altLang="en-US" i="1" dirty="0"/>
              <a:t>V </a:t>
            </a:r>
            <a:r>
              <a:rPr lang="en-US" altLang="en-US" dirty="0"/>
              <a:t>: </a:t>
            </a:r>
            <a:r>
              <a:rPr lang="en-US" altLang="en-US" i="1" dirty="0"/>
              <a:t>K </a:t>
            </a:r>
            <a:r>
              <a:rPr lang="en-US" altLang="en-US" dirty="0"/>
              <a:t>→ (</a:t>
            </a:r>
            <a:r>
              <a:rPr lang="en-US" altLang="en-US" i="1" dirty="0"/>
              <a:t>M </a:t>
            </a:r>
            <a:r>
              <a:rPr lang="en-US" altLang="en-US" dirty="0"/>
              <a:t>× </a:t>
            </a:r>
            <a:r>
              <a:rPr lang="en-US" altLang="en-US" i="1" dirty="0"/>
              <a:t>A</a:t>
            </a:r>
            <a:r>
              <a:rPr lang="en-US" altLang="en-US" dirty="0"/>
              <a:t>→ {true, false}). That is, for each </a:t>
            </a:r>
            <a:r>
              <a:rPr lang="en-US" altLang="en-US" i="1" dirty="0"/>
              <a:t>k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is a function for verifying authenticators on messages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Both </a:t>
            </a:r>
            <a:r>
              <a:rPr lang="en-US" altLang="en-US" i="1" dirty="0"/>
              <a:t>V </a:t>
            </a:r>
            <a:r>
              <a:rPr lang="en-US" altLang="en-US" dirty="0"/>
              <a:t>and </a:t>
            </a:r>
            <a:r>
              <a:rPr lang="en-US" altLang="en-US" i="1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for any </a:t>
            </a:r>
            <a:r>
              <a:rPr lang="en-US" altLang="en-US" i="1" dirty="0"/>
              <a:t>k </a:t>
            </a:r>
            <a:r>
              <a:rPr lang="en-US" altLang="en-US" dirty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3F4A7381-11DD-4754-92CA-C9958CE62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24493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Authentication (Cont.)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B0C6CB33-16EF-42B8-A76F-91D65EB8B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338" y="1121005"/>
            <a:ext cx="7592527" cy="4867275"/>
          </a:xfrm>
        </p:spPr>
        <p:txBody>
          <a:bodyPr/>
          <a:lstStyle/>
          <a:p>
            <a:r>
              <a:rPr lang="en-US" altLang="en-US" dirty="0"/>
              <a:t>For a message </a:t>
            </a:r>
            <a:r>
              <a:rPr lang="en-US" altLang="en-US" i="1" dirty="0"/>
              <a:t>m</a:t>
            </a:r>
            <a:r>
              <a:rPr lang="en-US" altLang="en-US" dirty="0"/>
              <a:t>, a computer can generate an authenticator </a:t>
            </a:r>
            <a:r>
              <a:rPr lang="en-US" altLang="en-US" i="1" dirty="0"/>
              <a:t>a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A </a:t>
            </a:r>
            <a:r>
              <a:rPr lang="en-US" altLang="en-US" dirty="0"/>
              <a:t>such that </a:t>
            </a:r>
            <a:r>
              <a:rPr lang="en-US" altLang="en-US" i="1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i="1" dirty="0"/>
              <a:t>m, a</a:t>
            </a:r>
            <a:r>
              <a:rPr lang="en-US" altLang="en-US" dirty="0"/>
              <a:t>) = </a:t>
            </a:r>
            <a:r>
              <a:rPr lang="en-US" altLang="en-US" dirty="0">
                <a:latin typeface="Courier New" panose="02070309020205020404" pitchFamily="49" charset="0"/>
              </a:rPr>
              <a:t>true</a:t>
            </a:r>
            <a:r>
              <a:rPr lang="en-US" altLang="en-US" dirty="0"/>
              <a:t> only if it possesses </a:t>
            </a:r>
            <a:r>
              <a:rPr lang="en-US" altLang="en-US" i="1" dirty="0"/>
              <a:t>k</a:t>
            </a:r>
            <a:endParaRPr lang="en-US" altLang="en-US" sz="800" dirty="0"/>
          </a:p>
          <a:p>
            <a:r>
              <a:rPr lang="en-US" altLang="en-US" dirty="0"/>
              <a:t>Thus, computer holding </a:t>
            </a:r>
            <a:r>
              <a:rPr lang="en-US" altLang="en-US" i="1" dirty="0"/>
              <a:t>k</a:t>
            </a:r>
            <a:r>
              <a:rPr lang="en-US" altLang="en-US" dirty="0"/>
              <a:t> can generate authenticators on messages so that any other computer possessing </a:t>
            </a:r>
            <a:r>
              <a:rPr lang="en-US" altLang="en-US" i="1" dirty="0"/>
              <a:t>k</a:t>
            </a:r>
            <a:r>
              <a:rPr lang="en-US" altLang="en-US" dirty="0"/>
              <a:t> can verify them</a:t>
            </a:r>
            <a:endParaRPr lang="en-US" altLang="en-US" sz="800" dirty="0"/>
          </a:p>
          <a:p>
            <a:r>
              <a:rPr lang="en-US" altLang="en-US" dirty="0"/>
              <a:t>Computer not holding </a:t>
            </a:r>
            <a:r>
              <a:rPr lang="en-US" altLang="en-US" i="1" dirty="0"/>
              <a:t>k</a:t>
            </a:r>
            <a:r>
              <a:rPr lang="en-US" altLang="en-US" dirty="0"/>
              <a:t> cannot generate authenticators on messages that can be verified using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k</a:t>
            </a:r>
            <a:endParaRPr lang="en-US" altLang="en-US" sz="800" dirty="0"/>
          </a:p>
          <a:p>
            <a:r>
              <a:rPr lang="en-US" altLang="en-US" dirty="0"/>
              <a:t>Since authenticators are generally exposed (for example, they are sent on the network with the messages themselves), it must not be feasible to derive </a:t>
            </a:r>
            <a:r>
              <a:rPr lang="en-US" altLang="en-US" i="1" dirty="0"/>
              <a:t>k</a:t>
            </a:r>
            <a:r>
              <a:rPr lang="en-US" altLang="en-US" dirty="0"/>
              <a:t> from the authenticators</a:t>
            </a:r>
            <a:endParaRPr lang="en-US" altLang="en-US" sz="800" dirty="0"/>
          </a:p>
          <a:p>
            <a:r>
              <a:rPr lang="en-US" altLang="en-US" dirty="0"/>
              <a:t>Practically, if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(</a:t>
            </a:r>
            <a:r>
              <a:rPr lang="en-US" altLang="en-US" i="1" dirty="0" err="1"/>
              <a:t>m,a</a:t>
            </a:r>
            <a:r>
              <a:rPr lang="en-US" altLang="en-US" i="1" dirty="0"/>
              <a:t>) </a:t>
            </a:r>
            <a:r>
              <a:rPr lang="en-US" altLang="en-US" dirty="0"/>
              <a:t>=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altLang="en-US" dirty="0"/>
              <a:t>then we know </a:t>
            </a:r>
            <a:r>
              <a:rPr lang="en-US" altLang="en-US" i="1" dirty="0"/>
              <a:t>m</a:t>
            </a:r>
            <a:r>
              <a:rPr lang="en-US" altLang="en-US" dirty="0"/>
              <a:t> has not been modified and that send of message has </a:t>
            </a:r>
            <a:r>
              <a:rPr lang="en-US" altLang="en-US" i="1" dirty="0"/>
              <a:t>k</a:t>
            </a:r>
          </a:p>
          <a:p>
            <a:pPr lvl="1"/>
            <a:r>
              <a:rPr lang="en-US" altLang="en-US" dirty="0"/>
              <a:t>If we share </a:t>
            </a:r>
            <a:r>
              <a:rPr lang="en-US" altLang="en-US" i="1" dirty="0"/>
              <a:t>k</a:t>
            </a:r>
            <a:r>
              <a:rPr lang="en-US" altLang="en-US" dirty="0"/>
              <a:t> with only one entity, know where the message originated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F1EA0205-964D-491E-A544-1A74392B7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597" y="244930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Authentication – Hash Functions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03E91D06-1BBC-492C-B0EA-9F965EC4D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755" y="1121199"/>
            <a:ext cx="7667755" cy="5081587"/>
          </a:xfrm>
        </p:spPr>
        <p:txBody>
          <a:bodyPr/>
          <a:lstStyle/>
          <a:p>
            <a:r>
              <a:rPr lang="en-US" altLang="en-US" dirty="0"/>
              <a:t>Basis of authentication</a:t>
            </a:r>
            <a:endParaRPr lang="en-US" altLang="en-US" sz="800" dirty="0"/>
          </a:p>
          <a:p>
            <a:r>
              <a:rPr lang="en-US" altLang="en-US" dirty="0"/>
              <a:t>Creates small, fixed-size block of data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message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digest</a:t>
            </a:r>
            <a:r>
              <a:rPr lang="en-US" altLang="en-US" dirty="0"/>
              <a:t> 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hash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value</a:t>
            </a:r>
            <a:r>
              <a:rPr lang="en-US" altLang="en-US" b="1" dirty="0">
                <a:solidFill>
                  <a:srgbClr val="3366FF"/>
                </a:solidFill>
              </a:rPr>
              <a:t>)</a:t>
            </a:r>
            <a:r>
              <a:rPr lang="en-US" altLang="en-US" dirty="0"/>
              <a:t> from </a:t>
            </a:r>
            <a:r>
              <a:rPr lang="en-US" altLang="en-US" i="1" dirty="0"/>
              <a:t>m</a:t>
            </a:r>
            <a:endParaRPr lang="en-US" altLang="en-US" sz="800" i="1" dirty="0"/>
          </a:p>
          <a:p>
            <a:r>
              <a:rPr lang="en-US" altLang="en-US" dirty="0"/>
              <a:t>Hash Function </a:t>
            </a:r>
            <a:r>
              <a:rPr lang="en-US" altLang="en-US" i="1" dirty="0"/>
              <a:t>H </a:t>
            </a:r>
            <a:r>
              <a:rPr lang="en-US" altLang="en-US" dirty="0"/>
              <a:t>must be collision resistant on </a:t>
            </a:r>
            <a:r>
              <a:rPr lang="en-US" altLang="en-US" i="1" dirty="0"/>
              <a:t>m</a:t>
            </a:r>
            <a:endParaRPr lang="en-US" altLang="en-US" dirty="0"/>
          </a:p>
          <a:p>
            <a:pPr lvl="1"/>
            <a:r>
              <a:rPr lang="en-US" altLang="en-US" sz="1600" dirty="0"/>
              <a:t>Must be infeasible to find an </a:t>
            </a:r>
            <a:r>
              <a:rPr lang="en-US" altLang="en-US" sz="1600" i="1" dirty="0"/>
              <a:t>m</a:t>
            </a:r>
            <a:r>
              <a:rPr lang="ja-JP" altLang="en-US" sz="1600" i="1" dirty="0"/>
              <a:t>’</a:t>
            </a:r>
            <a:r>
              <a:rPr lang="en-US" altLang="ja-JP" sz="1600" dirty="0"/>
              <a:t> ≠ </a:t>
            </a:r>
            <a:r>
              <a:rPr lang="en-US" altLang="ja-JP" sz="1600" i="1" dirty="0"/>
              <a:t>m </a:t>
            </a:r>
            <a:r>
              <a:rPr lang="en-US" altLang="ja-JP" sz="1600" dirty="0"/>
              <a:t>such that </a:t>
            </a:r>
            <a:r>
              <a:rPr lang="en-US" altLang="ja-JP" sz="1600" i="1" dirty="0"/>
              <a:t>H</a:t>
            </a:r>
            <a:r>
              <a:rPr lang="en-US" altLang="ja-JP" sz="1600" dirty="0"/>
              <a:t>(</a:t>
            </a:r>
            <a:r>
              <a:rPr lang="en-US" altLang="ja-JP" sz="1600" i="1" dirty="0"/>
              <a:t>m</a:t>
            </a:r>
            <a:r>
              <a:rPr lang="en-US" altLang="ja-JP" sz="1600" dirty="0"/>
              <a:t>) = </a:t>
            </a:r>
            <a:r>
              <a:rPr lang="en-US" altLang="ja-JP" sz="1600" i="1" dirty="0"/>
              <a:t>H</a:t>
            </a:r>
            <a:r>
              <a:rPr lang="en-US" altLang="ja-JP" sz="1600" dirty="0"/>
              <a:t>(</a:t>
            </a:r>
            <a:r>
              <a:rPr lang="en-US" altLang="ja-JP" sz="1600" i="1" dirty="0"/>
              <a:t>m</a:t>
            </a:r>
            <a:r>
              <a:rPr lang="ja-JP" altLang="en-US" sz="1600" i="1" dirty="0"/>
              <a:t>’</a:t>
            </a:r>
            <a:r>
              <a:rPr lang="en-US" altLang="ja-JP" sz="1600" dirty="0"/>
              <a:t>)</a:t>
            </a:r>
            <a:endParaRPr lang="en-US" altLang="en-US" sz="800" dirty="0"/>
          </a:p>
          <a:p>
            <a:r>
              <a:rPr lang="en-US" altLang="en-US" dirty="0"/>
              <a:t>If</a:t>
            </a:r>
            <a:r>
              <a:rPr lang="en-US" altLang="en-US" i="1" dirty="0"/>
              <a:t> H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ja-JP" altLang="en-US" i="1" dirty="0"/>
              <a:t>’</a:t>
            </a:r>
            <a:r>
              <a:rPr lang="en-US" altLang="ja-JP" dirty="0"/>
              <a:t>), then </a:t>
            </a:r>
            <a:r>
              <a:rPr lang="en-US" altLang="ja-JP" i="1" dirty="0"/>
              <a:t>m</a:t>
            </a:r>
            <a:r>
              <a:rPr lang="en-US" altLang="ja-JP" dirty="0"/>
              <a:t> = </a:t>
            </a:r>
            <a:r>
              <a:rPr lang="en-US" altLang="ja-JP" i="1" dirty="0"/>
              <a:t>m</a:t>
            </a:r>
            <a:r>
              <a:rPr lang="ja-JP" altLang="en-US" dirty="0"/>
              <a:t>’</a:t>
            </a:r>
            <a:endParaRPr lang="en-US" altLang="ja-JP" dirty="0"/>
          </a:p>
          <a:p>
            <a:pPr lvl="1"/>
            <a:r>
              <a:rPr lang="en-US" altLang="en-US" sz="1600" dirty="0"/>
              <a:t>The message has not been modified</a:t>
            </a:r>
            <a:endParaRPr lang="en-US" altLang="en-US" sz="800" dirty="0"/>
          </a:p>
          <a:p>
            <a:r>
              <a:rPr lang="en-US" altLang="en-US" dirty="0"/>
              <a:t>Common message-digest functions include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MD5</a:t>
            </a:r>
            <a:r>
              <a:rPr lang="en-US" altLang="en-US" dirty="0"/>
              <a:t>, which produces a 128-bit hash, and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SHA-1</a:t>
            </a:r>
            <a:r>
              <a:rPr lang="en-US" altLang="en-US" dirty="0"/>
              <a:t>, which outputs a 160-bit hash</a:t>
            </a:r>
            <a:endParaRPr lang="en-US" altLang="en-US" sz="800" dirty="0"/>
          </a:p>
          <a:p>
            <a:r>
              <a:rPr lang="en-US" altLang="en-US" dirty="0"/>
              <a:t>Not useful as authenticators</a:t>
            </a:r>
          </a:p>
          <a:p>
            <a:pPr lvl="1"/>
            <a:r>
              <a:rPr lang="en-US" altLang="en-US" dirty="0"/>
              <a:t>For example </a:t>
            </a:r>
            <a:r>
              <a:rPr lang="en-US" altLang="en-US" i="1" dirty="0"/>
              <a:t>H(m</a:t>
            </a:r>
            <a:r>
              <a:rPr lang="en-US" altLang="en-US" dirty="0"/>
              <a:t>) can be sent with a message</a:t>
            </a:r>
          </a:p>
          <a:p>
            <a:pPr lvl="2"/>
            <a:r>
              <a:rPr lang="en-US" altLang="en-US" sz="1600" dirty="0"/>
              <a:t>But if </a:t>
            </a:r>
            <a:r>
              <a:rPr lang="en-US" altLang="en-US" sz="1600" i="1" dirty="0"/>
              <a:t>H</a:t>
            </a:r>
            <a:r>
              <a:rPr lang="en-US" altLang="en-US" sz="1600" dirty="0"/>
              <a:t> is known someone could modify </a:t>
            </a:r>
            <a:r>
              <a:rPr lang="en-US" altLang="en-US" sz="1600" i="1" dirty="0"/>
              <a:t>m</a:t>
            </a:r>
            <a:r>
              <a:rPr lang="en-US" altLang="en-US" sz="1600" dirty="0"/>
              <a:t> to </a:t>
            </a:r>
            <a:r>
              <a:rPr lang="en-US" altLang="en-US" sz="1600" i="1" dirty="0"/>
              <a:t>m’</a:t>
            </a:r>
            <a:r>
              <a:rPr lang="en-US" altLang="ja-JP" sz="1600" dirty="0"/>
              <a:t> and recompute </a:t>
            </a:r>
            <a:r>
              <a:rPr lang="en-US" altLang="ja-JP" sz="1600" i="1" dirty="0"/>
              <a:t>H(m</a:t>
            </a:r>
            <a:r>
              <a:rPr lang="en-US" altLang="en-US" sz="1600" i="1" dirty="0"/>
              <a:t>’</a:t>
            </a:r>
            <a:r>
              <a:rPr lang="en-US" altLang="ja-JP" sz="1600" i="1" dirty="0"/>
              <a:t>)</a:t>
            </a:r>
            <a:r>
              <a:rPr lang="en-US" altLang="ja-JP" sz="1600" dirty="0"/>
              <a:t> and modification not detected</a:t>
            </a:r>
          </a:p>
          <a:p>
            <a:pPr lvl="2"/>
            <a:r>
              <a:rPr lang="en-US" altLang="en-US" sz="1600" dirty="0"/>
              <a:t>So must authenticate </a:t>
            </a:r>
            <a:r>
              <a:rPr lang="en-US" altLang="en-US" sz="1600" i="1" dirty="0"/>
              <a:t>H(m)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A5EEF8AD-4EFD-41D7-B059-AC866A2C1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214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Authentication - MAC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6CCBFAA3-BE1A-46E3-BA58-8C714B93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387" y="1118570"/>
            <a:ext cx="7661793" cy="4530725"/>
          </a:xfrm>
        </p:spPr>
        <p:txBody>
          <a:bodyPr/>
          <a:lstStyle/>
          <a:p>
            <a:r>
              <a:rPr lang="en-US" altLang="en-US" dirty="0"/>
              <a:t>Symmetric encryption used in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me</a:t>
            </a:r>
            <a:r>
              <a:rPr lang="en-US" altLang="en-US" b="1" dirty="0">
                <a:solidFill>
                  <a:srgbClr val="3366FF"/>
                </a:solidFill>
              </a:rPr>
              <a:t>ss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age-authentication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kern="1200" dirty="0">
                <a:solidFill>
                  <a:srgbClr val="006699"/>
                </a:solidFill>
                <a:latin typeface="+mj-lt"/>
              </a:rPr>
              <a:t>MAC</a:t>
            </a:r>
            <a:r>
              <a:rPr lang="en-US" altLang="en-US" dirty="0"/>
              <a:t>) authentication algorithm</a:t>
            </a:r>
          </a:p>
          <a:p>
            <a:r>
              <a:rPr lang="en-US" altLang="en-US" dirty="0"/>
              <a:t>Cryptographic checksum generated from message using secret key</a:t>
            </a:r>
          </a:p>
          <a:p>
            <a:pPr lvl="1"/>
            <a:r>
              <a:rPr lang="en-US" altLang="en-US" dirty="0"/>
              <a:t>Can securely authenticate short values </a:t>
            </a:r>
          </a:p>
          <a:p>
            <a:r>
              <a:rPr lang="en-US" altLang="en-US" dirty="0"/>
              <a:t>If used to authenticate </a:t>
            </a:r>
            <a:r>
              <a:rPr lang="en-US" altLang="en-US" i="1" dirty="0"/>
              <a:t>H(m)</a:t>
            </a:r>
            <a:r>
              <a:rPr lang="en-US" altLang="en-US" dirty="0"/>
              <a:t> for an </a:t>
            </a:r>
            <a:r>
              <a:rPr lang="en-US" altLang="en-US" i="1" dirty="0"/>
              <a:t>H</a:t>
            </a:r>
            <a:r>
              <a:rPr lang="en-US" altLang="en-US" dirty="0"/>
              <a:t> that is collision resistant, then obtain a way to securely authenticate long message by hashing them first</a:t>
            </a:r>
          </a:p>
          <a:p>
            <a:r>
              <a:rPr lang="en-US" altLang="en-US" dirty="0"/>
              <a:t>Note that </a:t>
            </a:r>
            <a:r>
              <a:rPr lang="en-US" altLang="en-US" i="1" dirty="0"/>
              <a:t>k </a:t>
            </a:r>
            <a:r>
              <a:rPr lang="en-US" altLang="en-US" dirty="0"/>
              <a:t>is needed to compute both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so anyone able to compute one can compute the other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F0964A7F-DADF-466E-81F7-2BD2B824F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3523" y="247880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Authentication – Digital Signature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A445F71B-6C60-4475-9609-5893F6ED3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762" y="1112679"/>
            <a:ext cx="7767373" cy="5202238"/>
          </a:xfrm>
        </p:spPr>
        <p:txBody>
          <a:bodyPr/>
          <a:lstStyle/>
          <a:p>
            <a:r>
              <a:rPr lang="en-US" altLang="en-US" dirty="0"/>
              <a:t>Based on asymmetric keys and digital signature algorithm</a:t>
            </a:r>
          </a:p>
          <a:p>
            <a:r>
              <a:rPr lang="en-US" altLang="en-US" dirty="0"/>
              <a:t>Authenticators produced are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digital signatures</a:t>
            </a:r>
          </a:p>
          <a:p>
            <a:r>
              <a:rPr lang="en-US" altLang="en-US" dirty="0"/>
              <a:t>Very useful – </a:t>
            </a:r>
            <a:r>
              <a:rPr lang="en-US" altLang="en-US" b="1" i="1" dirty="0"/>
              <a:t>anyone</a:t>
            </a:r>
            <a:r>
              <a:rPr lang="en-US" altLang="en-US" dirty="0"/>
              <a:t> can verify authenticity of a message</a:t>
            </a:r>
          </a:p>
          <a:p>
            <a:r>
              <a:rPr lang="en-US" altLang="en-US" dirty="0"/>
              <a:t>In a digital-signature algorithm, computationally infeasible to derive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s</a:t>
            </a:r>
            <a:r>
              <a:rPr lang="en-US" altLang="en-US" i="1" dirty="0"/>
              <a:t> </a:t>
            </a:r>
            <a:r>
              <a:rPr lang="en-US" altLang="en-US" dirty="0"/>
              <a:t> from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v</a:t>
            </a:r>
            <a:endParaRPr lang="en-US" altLang="en-US" dirty="0"/>
          </a:p>
          <a:p>
            <a:pPr lvl="1"/>
            <a:r>
              <a:rPr lang="en-US" altLang="en-US" i="1" dirty="0"/>
              <a:t>V </a:t>
            </a:r>
            <a:r>
              <a:rPr lang="en-US" altLang="en-US" dirty="0"/>
              <a:t>is a one-way function</a:t>
            </a:r>
          </a:p>
          <a:p>
            <a:pPr lvl="1"/>
            <a:r>
              <a:rPr lang="en-US" altLang="en-US" dirty="0"/>
              <a:t>Thus,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v</a:t>
            </a:r>
            <a:r>
              <a:rPr lang="en-US" altLang="en-US" i="1" dirty="0"/>
              <a:t> </a:t>
            </a:r>
            <a:r>
              <a:rPr lang="en-US" altLang="en-US" dirty="0"/>
              <a:t>is the public key and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s</a:t>
            </a:r>
            <a:r>
              <a:rPr lang="en-US" altLang="en-US" i="1" dirty="0"/>
              <a:t> </a:t>
            </a:r>
            <a:r>
              <a:rPr lang="en-US" altLang="en-US" dirty="0"/>
              <a:t>is the private key</a:t>
            </a:r>
          </a:p>
          <a:p>
            <a:r>
              <a:rPr lang="en-US" altLang="en-US" dirty="0"/>
              <a:t>Consider the RSA digital-signature algorithm</a:t>
            </a:r>
          </a:p>
          <a:p>
            <a:pPr lvl="1"/>
            <a:r>
              <a:rPr lang="en-US" altLang="en-US" dirty="0"/>
              <a:t>Similar to the RSA encryption algorithm, but the key use is reversed</a:t>
            </a:r>
          </a:p>
          <a:p>
            <a:pPr lvl="1"/>
            <a:r>
              <a:rPr lang="en-US" altLang="en-US" dirty="0"/>
              <a:t>Digital signature of message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ks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</a:t>
            </a:r>
            <a:r>
              <a:rPr lang="en-US" altLang="en-US" i="1" baseline="30000" dirty="0" err="1"/>
              <a:t>k</a:t>
            </a:r>
            <a:r>
              <a:rPr lang="en-US" altLang="en-US" i="1" baseline="12000" dirty="0" err="1"/>
              <a:t>s</a:t>
            </a:r>
            <a:r>
              <a:rPr lang="en-US" altLang="en-US" i="1" baseline="12000" dirty="0"/>
              <a:t> </a:t>
            </a:r>
            <a:r>
              <a:rPr lang="en-US" altLang="en-US" dirty="0"/>
              <a:t>mod </a:t>
            </a:r>
            <a:r>
              <a:rPr lang="en-US" altLang="en-US" i="1" dirty="0"/>
              <a:t>N</a:t>
            </a:r>
            <a:endParaRPr lang="en-US" altLang="en-US" dirty="0"/>
          </a:p>
          <a:p>
            <a:pPr lvl="1"/>
            <a:r>
              <a:rPr lang="en-US" altLang="en-US" dirty="0"/>
              <a:t>The key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s</a:t>
            </a:r>
            <a:r>
              <a:rPr lang="en-US" altLang="en-US" i="1" dirty="0"/>
              <a:t> </a:t>
            </a:r>
            <a:r>
              <a:rPr lang="en-US" altLang="en-US" dirty="0"/>
              <a:t>again is a pair (</a:t>
            </a:r>
            <a:r>
              <a:rPr lang="en-US" altLang="en-US" i="1" dirty="0"/>
              <a:t>d, N</a:t>
            </a:r>
            <a:r>
              <a:rPr lang="en-US" altLang="en-US" dirty="0"/>
              <a:t>), where </a:t>
            </a:r>
            <a:r>
              <a:rPr lang="en-US" altLang="en-US" i="1" dirty="0"/>
              <a:t>N </a:t>
            </a:r>
            <a:r>
              <a:rPr lang="en-US" altLang="en-US" dirty="0"/>
              <a:t>is the product of two large, randomly chosen prime numbers </a:t>
            </a:r>
            <a:r>
              <a:rPr lang="en-US" altLang="en-US" i="1" dirty="0"/>
              <a:t>p </a:t>
            </a:r>
            <a:r>
              <a:rPr lang="en-US" altLang="en-US" dirty="0"/>
              <a:t>and </a:t>
            </a:r>
            <a:r>
              <a:rPr lang="en-US" altLang="en-US" i="1" dirty="0"/>
              <a:t>q</a:t>
            </a:r>
          </a:p>
          <a:p>
            <a:pPr lvl="1"/>
            <a:r>
              <a:rPr lang="en-US" altLang="en-US" dirty="0"/>
              <a:t>Verification algorithm is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kv</a:t>
            </a:r>
            <a:r>
              <a:rPr lang="en-US" altLang="en-US" dirty="0"/>
              <a:t>(</a:t>
            </a:r>
            <a:r>
              <a:rPr lang="en-US" altLang="en-US" i="1" dirty="0"/>
              <a:t>m, a</a:t>
            </a:r>
            <a:r>
              <a:rPr lang="en-US" altLang="en-US" dirty="0"/>
              <a:t>)    (</a:t>
            </a:r>
            <a:r>
              <a:rPr lang="en-US" altLang="en-US" i="1" dirty="0" err="1"/>
              <a:t>a</a:t>
            </a:r>
            <a:r>
              <a:rPr lang="en-US" altLang="en-US" i="1" baseline="30000" dirty="0" err="1"/>
              <a:t>k</a:t>
            </a:r>
            <a:r>
              <a:rPr lang="en-US" altLang="en-US" i="1" baseline="10000" dirty="0" err="1"/>
              <a:t>v</a:t>
            </a:r>
            <a:r>
              <a:rPr lang="en-US" altLang="en-US" i="1" dirty="0"/>
              <a:t> </a:t>
            </a:r>
            <a:r>
              <a:rPr lang="en-US" altLang="en-US" dirty="0"/>
              <a:t>mod </a:t>
            </a:r>
            <a:r>
              <a:rPr lang="en-US" altLang="en-US" i="1" dirty="0"/>
              <a:t>N </a:t>
            </a:r>
            <a:r>
              <a:rPr lang="en-US" altLang="en-US" dirty="0"/>
              <a:t>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Where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v</a:t>
            </a:r>
            <a:r>
              <a:rPr lang="en-US" altLang="en-US" i="1" dirty="0"/>
              <a:t> </a:t>
            </a:r>
            <a:r>
              <a:rPr lang="en-US" altLang="en-US" dirty="0"/>
              <a:t>satisfies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v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s</a:t>
            </a:r>
            <a:r>
              <a:rPr lang="en-US" altLang="en-US" i="1" dirty="0"/>
              <a:t> </a:t>
            </a:r>
            <a:r>
              <a:rPr lang="en-US" altLang="en-US" dirty="0"/>
              <a:t>mod (</a:t>
            </a:r>
            <a:r>
              <a:rPr lang="en-US" altLang="en-US" i="1" dirty="0"/>
              <a:t>p </a:t>
            </a:r>
            <a:r>
              <a:rPr lang="en-US" altLang="en-US" dirty="0"/>
              <a:t>− 1)(</a:t>
            </a:r>
            <a:r>
              <a:rPr lang="en-US" altLang="en-US" i="1" dirty="0"/>
              <a:t>q </a:t>
            </a:r>
            <a:r>
              <a:rPr lang="en-US" altLang="en-US" dirty="0"/>
              <a:t>− 1) = 1</a:t>
            </a:r>
          </a:p>
        </p:txBody>
      </p:sp>
      <p:pic>
        <p:nvPicPr>
          <p:cNvPr id="74755" name="Picture 1" descr="Screen Shot 2013-02-18 at 6.47.48 PM.png">
            <a:extLst>
              <a:ext uri="{FF2B5EF4-FFF2-40B4-BE49-F238E27FC236}">
                <a16:creationId xmlns:a16="http://schemas.microsoft.com/office/drawing/2014/main" id="{7C7C4CA1-0108-430F-895D-94595972E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391150"/>
            <a:ext cx="127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0B73A116-7B24-41C8-BF4E-E675D2D5B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892" y="24191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Security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F56C7DD6-B43A-4F79-A348-3AA7EC028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387" y="1165225"/>
            <a:ext cx="7596479" cy="4852988"/>
          </a:xfrm>
        </p:spPr>
        <p:txBody>
          <a:bodyPr/>
          <a:lstStyle/>
          <a:p>
            <a:r>
              <a:rPr lang="en-US" altLang="en-US" dirty="0"/>
              <a:t>System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secure</a:t>
            </a:r>
            <a:r>
              <a:rPr lang="en-US" altLang="en-US" dirty="0"/>
              <a:t> if resources used and accessed as intended under all circumstances</a:t>
            </a:r>
          </a:p>
          <a:p>
            <a:pPr lvl="1"/>
            <a:r>
              <a:rPr lang="en-US" altLang="en-US" dirty="0"/>
              <a:t>Unachievable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Intruders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crackers</a:t>
            </a:r>
            <a:r>
              <a:rPr lang="en-US" altLang="en-US" dirty="0"/>
              <a:t>) attempt to breach security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Threat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potential security violation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Attack</a:t>
            </a:r>
            <a:r>
              <a:rPr lang="en-US" altLang="en-US" dirty="0"/>
              <a:t> is attempt to breach security</a:t>
            </a:r>
          </a:p>
          <a:p>
            <a:r>
              <a:rPr lang="en-US" altLang="en-US" dirty="0"/>
              <a:t>Attack can be accidental or malicious</a:t>
            </a:r>
          </a:p>
          <a:p>
            <a:r>
              <a:rPr lang="en-US" altLang="en-US" dirty="0"/>
              <a:t>Easier to protect against accidental than malicious misuse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916907DF-46A2-4585-825F-07E23492C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829" y="249308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Authentication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CBCC1DAB-FBBD-451B-AD0E-2C695534A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756" y="1110668"/>
            <a:ext cx="7713662" cy="4530725"/>
          </a:xfrm>
        </p:spPr>
        <p:txBody>
          <a:bodyPr/>
          <a:lstStyle/>
          <a:p>
            <a:r>
              <a:rPr lang="en-US" altLang="en-US" dirty="0"/>
              <a:t>Why authentication if a subset of encryption?</a:t>
            </a:r>
          </a:p>
          <a:p>
            <a:pPr lvl="1"/>
            <a:r>
              <a:rPr lang="en-US" altLang="en-US" dirty="0"/>
              <a:t>Fewer computations (except for RSA digital signatures)</a:t>
            </a:r>
          </a:p>
          <a:p>
            <a:pPr lvl="1"/>
            <a:r>
              <a:rPr lang="en-US" altLang="en-US" dirty="0"/>
              <a:t>Authenticator usually shorter than message</a:t>
            </a:r>
          </a:p>
          <a:p>
            <a:pPr lvl="1"/>
            <a:r>
              <a:rPr lang="en-US" altLang="en-US" dirty="0"/>
              <a:t>Sometimes want authentication but not confidentiality</a:t>
            </a:r>
          </a:p>
          <a:p>
            <a:pPr lvl="2"/>
            <a:r>
              <a:rPr lang="en-US" altLang="en-US" dirty="0"/>
              <a:t>Signed patches et al</a:t>
            </a:r>
          </a:p>
          <a:p>
            <a:pPr lvl="1"/>
            <a:r>
              <a:rPr lang="en-US" altLang="en-US" dirty="0"/>
              <a:t>Can be basis for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non-repudiation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37F46C42-3307-43E3-816F-5B60BC15E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93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Key Distribution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1DB69A2C-3D67-4598-9989-F7E50C260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756" y="1109239"/>
            <a:ext cx="7677085" cy="4530725"/>
          </a:xfrm>
        </p:spPr>
        <p:txBody>
          <a:bodyPr/>
          <a:lstStyle/>
          <a:p>
            <a:r>
              <a:rPr lang="en-US" altLang="en-US" dirty="0"/>
              <a:t>Delivery of symmetric key is huge challenge</a:t>
            </a:r>
          </a:p>
          <a:p>
            <a:pPr lvl="1"/>
            <a:r>
              <a:rPr lang="en-US" altLang="en-US" dirty="0"/>
              <a:t>Sometimes done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out-of-band</a:t>
            </a:r>
          </a:p>
          <a:p>
            <a:r>
              <a:rPr lang="en-US" altLang="en-US" dirty="0"/>
              <a:t>Asymmetric keys can proliferate – stored on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ring</a:t>
            </a:r>
          </a:p>
          <a:p>
            <a:pPr lvl="1"/>
            <a:r>
              <a:rPr lang="en-US" altLang="en-US" dirty="0"/>
              <a:t>Even asymmetric key distribution needs care – man-in-the-middle attack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0A8520C7-BA96-4189-9AD2-84EBF49C5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678" y="247880"/>
            <a:ext cx="78787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Digital Certificates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8A558BC1-6434-4B0C-9AF3-8F85B3AE2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376" y="1111250"/>
            <a:ext cx="7645142" cy="4530725"/>
          </a:xfrm>
        </p:spPr>
        <p:txBody>
          <a:bodyPr/>
          <a:lstStyle/>
          <a:p>
            <a:r>
              <a:rPr lang="en-US" altLang="en-US" dirty="0"/>
              <a:t>Proof of who or what owns a public key</a:t>
            </a:r>
          </a:p>
          <a:p>
            <a:r>
              <a:rPr lang="en-US" altLang="en-US" dirty="0"/>
              <a:t>Public key digitally signed a trusted party</a:t>
            </a:r>
          </a:p>
          <a:p>
            <a:r>
              <a:rPr lang="en-US" altLang="en-US" dirty="0"/>
              <a:t>Trusted party receives proof of identification from entity and certifies that public key belongs to entity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Certificate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authority</a:t>
            </a:r>
            <a:r>
              <a:rPr lang="en-US" altLang="en-US" dirty="0"/>
              <a:t> are trusted party – their public keys included with web browser distributions</a:t>
            </a:r>
          </a:p>
          <a:p>
            <a:pPr lvl="1"/>
            <a:r>
              <a:rPr lang="en-US" altLang="en-US" dirty="0"/>
              <a:t>They vouch for other authorities via digitally signing their keys, and so 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5A0DC38B-10EF-410A-82BD-D99660069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27" y="393411"/>
            <a:ext cx="7869238" cy="4857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Man-in-the-middle Attack on </a:t>
            </a:r>
            <a:br>
              <a:rPr lang="en-US" altLang="en-US" sz="2800" dirty="0"/>
            </a:br>
            <a:r>
              <a:rPr lang="en-US" altLang="en-US" sz="2800" dirty="0"/>
              <a:t>Asymmetric Cryptography</a:t>
            </a:r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1FD77C61-E44D-4B6A-901B-E9D23571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090613"/>
            <a:ext cx="43926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56D37E8F-A314-4750-984C-6824C1D79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425" y="248885"/>
            <a:ext cx="7826375" cy="576263"/>
          </a:xfrm>
        </p:spPr>
        <p:txBody>
          <a:bodyPr/>
          <a:lstStyle/>
          <a:p>
            <a:r>
              <a:rPr lang="en-US" altLang="en-US" dirty="0"/>
              <a:t>Implementation of Cryptography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CD3DC22E-4B1B-4737-B50D-156B3F1771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7108" y="1163637"/>
            <a:ext cx="3485374" cy="4530725"/>
          </a:xfrm>
        </p:spPr>
        <p:txBody>
          <a:bodyPr/>
          <a:lstStyle/>
          <a:p>
            <a:r>
              <a:rPr lang="en-US" altLang="en-US" dirty="0"/>
              <a:t>Can be done at various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layers</a:t>
            </a:r>
            <a:r>
              <a:rPr lang="en-US" altLang="en-US" dirty="0"/>
              <a:t> of ISO Reference Model</a:t>
            </a:r>
          </a:p>
          <a:p>
            <a:pPr lvl="1"/>
            <a:r>
              <a:rPr lang="en-US" altLang="en-US" dirty="0"/>
              <a:t>SSL at the Transport layer</a:t>
            </a:r>
          </a:p>
          <a:p>
            <a:pPr lvl="1"/>
            <a:r>
              <a:rPr lang="en-US" altLang="en-US" dirty="0"/>
              <a:t>Network layer is typically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IPSec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IKE</a:t>
            </a:r>
            <a:r>
              <a:rPr lang="en-US" altLang="en-US" sz="1600" dirty="0"/>
              <a:t> for key exchange</a:t>
            </a:r>
          </a:p>
          <a:p>
            <a:pPr lvl="2"/>
            <a:r>
              <a:rPr lang="en-US" altLang="en-US" sz="1600" dirty="0"/>
              <a:t>Basis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Networks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VPNs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Why not just at lowest level?</a:t>
            </a:r>
          </a:p>
          <a:p>
            <a:pPr lvl="1"/>
            <a:r>
              <a:rPr lang="en-US" altLang="en-US" dirty="0"/>
              <a:t>Sometimes need more knowledge than available at low levels</a:t>
            </a:r>
          </a:p>
          <a:p>
            <a:pPr lvl="2"/>
            <a:r>
              <a:rPr lang="en-US" altLang="en-US" sz="1600" dirty="0"/>
              <a:t>i.e., User authentication</a:t>
            </a:r>
          </a:p>
          <a:p>
            <a:pPr lvl="2"/>
            <a:r>
              <a:rPr lang="en-US" altLang="en-US" sz="1600" dirty="0"/>
              <a:t>i.e., e-mail delivery</a:t>
            </a:r>
          </a:p>
        </p:txBody>
      </p:sp>
      <p:pic>
        <p:nvPicPr>
          <p:cNvPr id="84995" name="Picture 3" descr="Screen shot 2011-04-30 at 8.45.55 PM.png">
            <a:extLst>
              <a:ext uri="{FF2B5EF4-FFF2-40B4-BE49-F238E27FC236}">
                <a16:creationId xmlns:a16="http://schemas.microsoft.com/office/drawing/2014/main" id="{FF4DD850-02CE-45E7-A654-A581B2372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37" y="906463"/>
            <a:ext cx="1978025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4">
            <a:extLst>
              <a:ext uri="{FF2B5EF4-FFF2-40B4-BE49-F238E27FC236}">
                <a16:creationId xmlns:a16="http://schemas.microsoft.com/office/drawing/2014/main" id="{CEB54880-8B5E-493F-A492-331FB186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497388"/>
            <a:ext cx="20510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800">
                <a:latin typeface="Verdana" panose="020B0604030504040204" pitchFamily="34" charset="0"/>
              </a:rPr>
              <a:t>Source: http://en.wikipedia.org/wiki/OSI_model</a:t>
            </a:r>
          </a:p>
        </p:txBody>
      </p:sp>
      <p:pic>
        <p:nvPicPr>
          <p:cNvPr id="84997" name="Picture 5" descr="Screen shot 2011-04-30 at 8.46.34 PM.png">
            <a:extLst>
              <a:ext uri="{FF2B5EF4-FFF2-40B4-BE49-F238E27FC236}">
                <a16:creationId xmlns:a16="http://schemas.microsoft.com/office/drawing/2014/main" id="{2E87BBF8-3E99-4E7F-92D9-D95BE45FB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979488"/>
            <a:ext cx="26130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9FD00F8D-5C90-455F-B8A5-2CDFB54CD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763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Encryption Example - TLS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5891B53D-C918-4CE2-AB59-45E67EDDD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994" y="1182529"/>
            <a:ext cx="7574871" cy="5221288"/>
          </a:xfrm>
        </p:spPr>
        <p:txBody>
          <a:bodyPr/>
          <a:lstStyle/>
          <a:p>
            <a:r>
              <a:rPr lang="en-US" altLang="en-US" dirty="0"/>
              <a:t>Insertion of cryptography at one layer of the ISO network model (the transport layer)</a:t>
            </a:r>
          </a:p>
          <a:p>
            <a:r>
              <a:rPr lang="en-US" altLang="en-US" dirty="0"/>
              <a:t>SSL – Secure Socket Layer (also called TLS)</a:t>
            </a:r>
          </a:p>
          <a:p>
            <a:r>
              <a:rPr lang="en-US" altLang="en-US" dirty="0"/>
              <a:t>Cryptographic protocol that limits two computers to only exchange messages with each other</a:t>
            </a:r>
          </a:p>
          <a:p>
            <a:pPr lvl="1"/>
            <a:r>
              <a:rPr lang="en-US" altLang="en-US" dirty="0"/>
              <a:t>Very complicated, with many variations</a:t>
            </a:r>
          </a:p>
          <a:p>
            <a:r>
              <a:rPr lang="en-US" altLang="en-US" dirty="0"/>
              <a:t>Used between web servers and browsers for secure communication (credit card numbers)</a:t>
            </a:r>
          </a:p>
          <a:p>
            <a:r>
              <a:rPr lang="en-US" altLang="en-US" dirty="0"/>
              <a:t>The server is verified with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certificate</a:t>
            </a:r>
            <a:r>
              <a:rPr lang="en-US" altLang="en-US" b="1" dirty="0"/>
              <a:t> </a:t>
            </a:r>
            <a:r>
              <a:rPr lang="en-US" altLang="en-US" dirty="0"/>
              <a:t>assuring client is talking to correct server</a:t>
            </a:r>
          </a:p>
          <a:p>
            <a:r>
              <a:rPr lang="en-US" altLang="en-US" dirty="0"/>
              <a:t>Asymmetric cryptography used to establish a secure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session key </a:t>
            </a:r>
            <a:r>
              <a:rPr lang="en-US" altLang="en-US" dirty="0"/>
              <a:t>(symmetric encryption) for bulk of communication during session</a:t>
            </a:r>
          </a:p>
          <a:p>
            <a:r>
              <a:rPr lang="en-US" altLang="en-US" dirty="0"/>
              <a:t>Communication between each computer then uses symmetric key cryptography</a:t>
            </a:r>
          </a:p>
          <a:p>
            <a:r>
              <a:rPr lang="en-US" altLang="en-US" dirty="0"/>
              <a:t>More details in textbook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D48F3A94-3D5E-4756-8AFE-4503D3E13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923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User Authentication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B2837895-CEA1-450F-841D-0152AD216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96963"/>
            <a:ext cx="783907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Crucial to identify user correctly, as protection systems depend on user ID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User identity most often established through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passwords</a:t>
            </a:r>
            <a:r>
              <a:rPr lang="en-US" altLang="en-US" dirty="0"/>
              <a:t>, can be considered a special case of either keys or capabilities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Passwords must be kept secret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Frequent change of passwords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History to avoid repeats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of </a:t>
            </a:r>
            <a:r>
              <a:rPr lang="ja-JP" altLang="en-US" dirty="0"/>
              <a:t>“</a:t>
            </a:r>
            <a:r>
              <a:rPr lang="en-US" altLang="ja-JP" dirty="0"/>
              <a:t>non-guessable</a:t>
            </a:r>
            <a:r>
              <a:rPr lang="ja-JP" altLang="en-US" dirty="0"/>
              <a:t>”</a:t>
            </a:r>
            <a:r>
              <a:rPr lang="en-US" altLang="ja-JP" dirty="0"/>
              <a:t> passwords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Log all invalid access attempts (but not the passwords themselves)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Unauthorized transfer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Passwords may also either be encrypted or allowed to be used only once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Does encrypting passwords solve the exposure problem?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Might solve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sniffing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Consider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shoulder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surfing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Consider Trojan horse keystroke logger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How are passwords stored at authenticating site?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3286434B-2E5D-44CA-AB6C-5A4C5FD22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595" y="248303"/>
            <a:ext cx="8229600" cy="576263"/>
          </a:xfrm>
        </p:spPr>
        <p:txBody>
          <a:bodyPr/>
          <a:lstStyle/>
          <a:p>
            <a:r>
              <a:rPr lang="en-US" altLang="en-US" dirty="0"/>
              <a:t>Passwords 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029896DA-AE4D-45EE-8793-CC6A7A32E2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077913"/>
            <a:ext cx="7859713" cy="5076825"/>
          </a:xfrm>
        </p:spPr>
        <p:txBody>
          <a:bodyPr/>
          <a:lstStyle/>
          <a:p>
            <a:r>
              <a:rPr lang="en-US" altLang="en-US" sz="1600" dirty="0"/>
              <a:t>Encrypt to avoid having to keep secret</a:t>
            </a:r>
          </a:p>
          <a:p>
            <a:pPr lvl="1"/>
            <a:r>
              <a:rPr lang="en-US" altLang="en-US" sz="1600" dirty="0"/>
              <a:t>But keep secret anyway (i.e. Unix uses superuser-only readably file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/shadow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sz="1600" dirty="0"/>
              <a:t>Use algorithm easy to compute but difficult to invert</a:t>
            </a:r>
          </a:p>
          <a:p>
            <a:pPr lvl="1"/>
            <a:r>
              <a:rPr lang="en-US" altLang="en-US" sz="1600" dirty="0"/>
              <a:t>Only encrypted password stored, never decrypted</a:t>
            </a:r>
          </a:p>
          <a:p>
            <a:pPr lvl="1"/>
            <a:r>
              <a:rPr lang="en-US" altLang="en-US" sz="1600" dirty="0"/>
              <a:t>Add </a:t>
            </a:r>
            <a:r>
              <a:rPr lang="ja-JP" altLang="en-US" sz="1600" dirty="0"/>
              <a:t>“</a:t>
            </a:r>
            <a:r>
              <a:rPr lang="en-US" altLang="ja-JP" sz="1600" dirty="0"/>
              <a:t>salt</a:t>
            </a:r>
            <a:r>
              <a:rPr lang="ja-JP" altLang="en-US" sz="1600" dirty="0"/>
              <a:t>”</a:t>
            </a:r>
            <a:r>
              <a:rPr lang="en-US" altLang="ja-JP" sz="1600" dirty="0"/>
              <a:t> to avoid the same password being encrypted to the same value</a:t>
            </a:r>
            <a:endParaRPr lang="en-US" altLang="en-US" sz="1600" dirty="0"/>
          </a:p>
          <a:p>
            <a:r>
              <a:rPr lang="en-US" altLang="en-US" sz="1600" dirty="0"/>
              <a:t>One-time passwords</a:t>
            </a:r>
          </a:p>
          <a:p>
            <a:pPr lvl="1"/>
            <a:r>
              <a:rPr lang="en-US" altLang="en-US" sz="1600" dirty="0"/>
              <a:t>Use a function based on a seed to compute a password, both user and computer</a:t>
            </a:r>
          </a:p>
          <a:p>
            <a:pPr lvl="1"/>
            <a:r>
              <a:rPr lang="en-US" altLang="en-US" sz="1600" dirty="0"/>
              <a:t>Hardware device / calculator / key fob to generate the password</a:t>
            </a:r>
          </a:p>
          <a:p>
            <a:pPr lvl="2"/>
            <a:r>
              <a:rPr lang="en-US" altLang="en-US" sz="1600" dirty="0"/>
              <a:t>Changes very frequently</a:t>
            </a:r>
          </a:p>
          <a:p>
            <a:r>
              <a:rPr lang="en-US" altLang="en-US" sz="1600" dirty="0"/>
              <a:t>Biometrics</a:t>
            </a:r>
          </a:p>
          <a:p>
            <a:pPr lvl="1"/>
            <a:r>
              <a:rPr lang="en-US" altLang="en-US" sz="1600" dirty="0"/>
              <a:t>Some physical attribute (fingerprint, hand scan)</a:t>
            </a:r>
          </a:p>
          <a:p>
            <a:r>
              <a:rPr lang="en-US" altLang="en-US" sz="1600" dirty="0"/>
              <a:t>Multi-factor authentication</a:t>
            </a:r>
          </a:p>
          <a:p>
            <a:pPr lvl="1"/>
            <a:r>
              <a:rPr lang="en-US" altLang="en-US" sz="1600" dirty="0"/>
              <a:t>Need two or more factors for authentication</a:t>
            </a:r>
          </a:p>
          <a:p>
            <a:pPr lvl="2"/>
            <a:r>
              <a:rPr lang="en-US" altLang="en-US" sz="1600" dirty="0"/>
              <a:t>i.e., USB </a:t>
            </a:r>
            <a:r>
              <a:rPr lang="ja-JP" altLang="en-US" sz="1600" dirty="0"/>
              <a:t>“</a:t>
            </a:r>
            <a:r>
              <a:rPr lang="en-US" altLang="ja-JP" sz="1600" dirty="0"/>
              <a:t>dongle</a:t>
            </a:r>
            <a:r>
              <a:rPr lang="ja-JP" altLang="en-US" sz="1600" dirty="0"/>
              <a:t>”</a:t>
            </a:r>
            <a:r>
              <a:rPr lang="en-US" altLang="ja-JP" sz="1600" dirty="0"/>
              <a:t>, biometric measure, and password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8790AF07-6EC8-48DC-8C09-C4AFF774E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207" y="276291"/>
            <a:ext cx="8229600" cy="576263"/>
          </a:xfrm>
        </p:spPr>
        <p:txBody>
          <a:bodyPr/>
          <a:lstStyle/>
          <a:p>
            <a:r>
              <a:rPr lang="en-US" altLang="en-US" dirty="0"/>
              <a:t>Passwords (Cont.) </a:t>
            </a:r>
          </a:p>
        </p:txBody>
      </p:sp>
      <p:pic>
        <p:nvPicPr>
          <p:cNvPr id="92162" name="Content Placeholder 2">
            <a:extLst>
              <a:ext uri="{FF2B5EF4-FFF2-40B4-BE49-F238E27FC236}">
                <a16:creationId xmlns:a16="http://schemas.microsoft.com/office/drawing/2014/main" id="{A9D76E7E-8587-4CD3-98C9-54B4B9E93A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3" y="1470025"/>
            <a:ext cx="7632700" cy="42926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66F98E55-0BCD-42B4-AA48-78D811210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247880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Implementing Security Defenses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23E3EDEF-CBEA-4671-A7F9-455DF8012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55688"/>
            <a:ext cx="7750175" cy="48260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Defense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depth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is most common security theory – multiple layers of security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Security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policy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describes what is being secured</a:t>
            </a:r>
          </a:p>
          <a:p>
            <a:r>
              <a:rPr lang="en-US" altLang="en-US" sz="1600" dirty="0"/>
              <a:t>Vulnerability assessment compares real state of system / network compared to security policy</a:t>
            </a:r>
          </a:p>
          <a:p>
            <a:r>
              <a:rPr lang="en-US" altLang="en-US" sz="1600" dirty="0"/>
              <a:t>Intrusion detection endeavors to detect attempted or successful intrusions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Signature-based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detection spots known bad patterns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Anomaly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detection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spots differences from normal behavior</a:t>
            </a:r>
          </a:p>
          <a:p>
            <a:pPr lvl="2"/>
            <a:r>
              <a:rPr lang="en-US" altLang="en-US" sz="1600" dirty="0"/>
              <a:t>Can detect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zero-day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attacks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False-positives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false-negatives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a problem</a:t>
            </a:r>
          </a:p>
          <a:p>
            <a:r>
              <a:rPr lang="en-US" altLang="en-US" sz="1600" dirty="0"/>
              <a:t>Virus protection</a:t>
            </a:r>
          </a:p>
          <a:p>
            <a:pPr lvl="1"/>
            <a:r>
              <a:rPr lang="en-US" altLang="en-US" sz="1600" dirty="0"/>
              <a:t>Searching all programs or programs at execution for known virus patterns</a:t>
            </a:r>
          </a:p>
          <a:p>
            <a:pPr lvl="1"/>
            <a:r>
              <a:rPr lang="en-US" altLang="en-US" sz="1600" dirty="0"/>
              <a:t>Or run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sandbox</a:t>
            </a:r>
            <a:r>
              <a:rPr lang="en-US" altLang="en-US" sz="1600" dirty="0"/>
              <a:t> so can’t damage system</a:t>
            </a:r>
          </a:p>
          <a:p>
            <a:r>
              <a:rPr lang="en-US" altLang="en-US" sz="1600" dirty="0"/>
              <a:t>Auditing, accounting, and logging of all or specific system or network activities</a:t>
            </a:r>
          </a:p>
          <a:p>
            <a:r>
              <a:rPr lang="en-US" altLang="en-US" sz="1600" dirty="0"/>
              <a:t>Practice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safe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computing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– avoid sources of infection, download from only “good” sites, </a:t>
            </a:r>
            <a:r>
              <a:rPr lang="en-US" altLang="en-US" sz="1600" dirty="0" err="1"/>
              <a:t>etc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6F0276C-4EDA-461C-B2CF-F2EFD8A4F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1012" y="232587"/>
            <a:ext cx="744583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Security Violation Categories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EC5E3BA-0599-4589-9899-7D9268DD4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165225"/>
            <a:ext cx="6700838" cy="5035550"/>
          </a:xfrm>
        </p:spPr>
        <p:txBody>
          <a:bodyPr/>
          <a:lstStyle/>
          <a:p>
            <a:r>
              <a:rPr lang="en-US" altLang="en-US" b="1" dirty="0"/>
              <a:t>Breach of confidentiality</a:t>
            </a:r>
          </a:p>
          <a:p>
            <a:pPr lvl="1"/>
            <a:r>
              <a:rPr lang="en-US" altLang="en-US" dirty="0"/>
              <a:t>Unauthorized reading of data</a:t>
            </a:r>
          </a:p>
          <a:p>
            <a:r>
              <a:rPr lang="en-US" altLang="en-US" b="1" dirty="0"/>
              <a:t>Breach of integrity</a:t>
            </a:r>
          </a:p>
          <a:p>
            <a:pPr lvl="1"/>
            <a:r>
              <a:rPr lang="en-US" altLang="en-US" dirty="0"/>
              <a:t>Unauthorized modification of data</a:t>
            </a:r>
          </a:p>
          <a:p>
            <a:r>
              <a:rPr lang="en-US" altLang="en-US" b="1" dirty="0"/>
              <a:t>Breach of availability</a:t>
            </a:r>
          </a:p>
          <a:p>
            <a:pPr lvl="1"/>
            <a:r>
              <a:rPr lang="en-US" altLang="en-US" dirty="0"/>
              <a:t>Unauthorized destruction of data</a:t>
            </a:r>
          </a:p>
          <a:p>
            <a:r>
              <a:rPr lang="en-US" altLang="en-US" b="1" dirty="0"/>
              <a:t>Theft of service</a:t>
            </a:r>
          </a:p>
          <a:p>
            <a:pPr lvl="1"/>
            <a:r>
              <a:rPr lang="en-US" altLang="en-US" dirty="0"/>
              <a:t>Unauthorized use of resources</a:t>
            </a:r>
          </a:p>
          <a:p>
            <a:r>
              <a:rPr lang="en-US" altLang="en-US" b="1" dirty="0"/>
              <a:t>Denial of service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DOS</a:t>
            </a:r>
            <a:r>
              <a:rPr lang="en-US" altLang="en-US" b="1" dirty="0"/>
              <a:t>)</a:t>
            </a:r>
          </a:p>
          <a:p>
            <a:pPr lvl="1"/>
            <a:r>
              <a:rPr lang="en-US" altLang="en-US" dirty="0"/>
              <a:t>Prevention of legitimate use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2651567C-E36C-4177-AF78-7D44F74AC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953" y="414439"/>
            <a:ext cx="7797218" cy="4778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Firewalling to Protect Systems</a:t>
            </a:r>
            <a:br>
              <a:rPr lang="en-US" altLang="en-US" sz="2800" dirty="0"/>
            </a:br>
            <a:r>
              <a:rPr lang="en-US" altLang="en-US" sz="2800" dirty="0"/>
              <a:t>and Networks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9F27A4A2-6D72-4B29-90B1-1A89A4F91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418" y="1069975"/>
            <a:ext cx="7695746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network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firewall</a:t>
            </a:r>
            <a:r>
              <a:rPr lang="en-US" altLang="en-US" dirty="0"/>
              <a:t> is placed between trusted and untrusted hosts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firewall limits network access between these two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security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be tunneled or spoofed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Tunneling allows disallowed protocol to travel within allowed protocol (i.e., telnet inside of HTTP)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Firewall rules typically based on host name or IP address which can be spoofed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Personal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firewall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software layer on given host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 monitor / limit traffic to and from the host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proxy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firewall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understands application protocol and can control them (i.e., SMTP)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System-call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firewall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monitors all important system calls and apply rules to them (i.e., this program can execute that system call)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303ADE9A-B896-40E7-8430-4CF662BF0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030" y="421984"/>
            <a:ext cx="7504501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Network Security Through</a:t>
            </a:r>
            <a:br>
              <a:rPr lang="en-US" altLang="en-US" sz="2800" dirty="0"/>
            </a:br>
            <a:r>
              <a:rPr lang="en-US" altLang="en-US" sz="2800" dirty="0"/>
              <a:t>Domain Separation Via Firewall</a:t>
            </a:r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41B0B5FA-6E0A-4474-B132-80FC33A20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609725"/>
            <a:ext cx="6634163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57B65597-1F7F-45AF-B9CF-E6806B94D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344" y="244931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Computer Security Classifications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6A33571-F2D5-42CB-9BA5-BC79ADB17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055688"/>
            <a:ext cx="7611188" cy="5137150"/>
          </a:xfrm>
        </p:spPr>
        <p:txBody>
          <a:bodyPr/>
          <a:lstStyle/>
          <a:p>
            <a:r>
              <a:rPr lang="en-US" altLang="en-US" dirty="0"/>
              <a:t>U.S. Department of Defense outlines four divisions of computer security: </a:t>
            </a:r>
            <a:r>
              <a:rPr lang="en-US" altLang="en-US" b="1" dirty="0"/>
              <a:t>A</a:t>
            </a:r>
            <a:r>
              <a:rPr lang="en-US" altLang="en-US" dirty="0"/>
              <a:t>, </a:t>
            </a:r>
            <a:r>
              <a:rPr lang="en-US" altLang="en-US" b="1" dirty="0"/>
              <a:t>B</a:t>
            </a:r>
            <a:r>
              <a:rPr lang="en-US" altLang="en-US" dirty="0"/>
              <a:t>, </a:t>
            </a:r>
            <a:r>
              <a:rPr lang="en-US" altLang="en-US" b="1" dirty="0"/>
              <a:t>C</a:t>
            </a:r>
            <a:r>
              <a:rPr lang="en-US" altLang="en-US" dirty="0"/>
              <a:t>, and </a:t>
            </a:r>
            <a:r>
              <a:rPr lang="en-US" altLang="en-US" b="1" dirty="0"/>
              <a:t>D</a:t>
            </a:r>
            <a:endParaRPr lang="en-US" altLang="en-US" sz="800" dirty="0">
              <a:solidFill>
                <a:srgbClr val="3366FF"/>
              </a:solidFill>
            </a:endParaRPr>
          </a:p>
          <a:p>
            <a:r>
              <a:rPr lang="en-US" altLang="en-US" b="1" dirty="0"/>
              <a:t>D</a:t>
            </a:r>
            <a:r>
              <a:rPr lang="en-US" altLang="en-US" dirty="0"/>
              <a:t> – Minimal security</a:t>
            </a:r>
            <a:endParaRPr lang="en-US" altLang="en-US" sz="800" dirty="0"/>
          </a:p>
          <a:p>
            <a:r>
              <a:rPr lang="en-US" altLang="en-US" b="1" dirty="0"/>
              <a:t>C</a:t>
            </a:r>
            <a:r>
              <a:rPr lang="en-US" altLang="en-US" dirty="0"/>
              <a:t> – Provides discretionary protection through auditing</a:t>
            </a:r>
          </a:p>
          <a:p>
            <a:pPr lvl="1"/>
            <a:r>
              <a:rPr lang="en-US" altLang="en-US" dirty="0"/>
              <a:t>Divided into </a:t>
            </a:r>
            <a:r>
              <a:rPr lang="en-US" altLang="en-US" b="1" dirty="0"/>
              <a:t>C1</a:t>
            </a:r>
            <a:r>
              <a:rPr lang="en-US" altLang="en-US" dirty="0"/>
              <a:t> and </a:t>
            </a:r>
            <a:r>
              <a:rPr lang="en-US" altLang="en-US" b="1" dirty="0"/>
              <a:t>C2</a:t>
            </a:r>
            <a:endParaRPr lang="en-US" altLang="en-US" dirty="0"/>
          </a:p>
          <a:p>
            <a:pPr lvl="2"/>
            <a:r>
              <a:rPr lang="en-US" altLang="en-US" b="1" dirty="0"/>
              <a:t>C1</a:t>
            </a:r>
            <a:r>
              <a:rPr lang="en-US" altLang="en-US" dirty="0"/>
              <a:t> identifies cooperating users with the same level of protection</a:t>
            </a:r>
          </a:p>
          <a:p>
            <a:pPr lvl="2"/>
            <a:r>
              <a:rPr lang="en-US" altLang="en-US" b="1" dirty="0"/>
              <a:t>C2</a:t>
            </a:r>
            <a:r>
              <a:rPr lang="en-US" altLang="en-US" dirty="0"/>
              <a:t> allows user-level access control</a:t>
            </a:r>
            <a:endParaRPr lang="en-US" altLang="en-US" sz="800" dirty="0"/>
          </a:p>
          <a:p>
            <a:r>
              <a:rPr lang="en-US" altLang="en-US" b="1" dirty="0"/>
              <a:t>B</a:t>
            </a:r>
            <a:r>
              <a:rPr lang="en-US" altLang="en-US" dirty="0"/>
              <a:t> – All the properties of </a:t>
            </a:r>
            <a:r>
              <a:rPr lang="en-US" altLang="en-US" b="1" dirty="0"/>
              <a:t>C</a:t>
            </a:r>
            <a:r>
              <a:rPr lang="en-US" altLang="en-US" dirty="0"/>
              <a:t>, however each object may have unique sensitivity labels</a:t>
            </a:r>
          </a:p>
          <a:p>
            <a:pPr lvl="1"/>
            <a:r>
              <a:rPr lang="en-US" altLang="en-US" dirty="0"/>
              <a:t>Divided into </a:t>
            </a:r>
            <a:r>
              <a:rPr lang="en-US" altLang="en-US" b="1" dirty="0"/>
              <a:t>B1</a:t>
            </a:r>
            <a:r>
              <a:rPr lang="en-US" altLang="en-US" dirty="0"/>
              <a:t>, </a:t>
            </a:r>
            <a:r>
              <a:rPr lang="en-US" altLang="en-US" b="1" dirty="0"/>
              <a:t>B2</a:t>
            </a:r>
            <a:r>
              <a:rPr lang="en-US" altLang="en-US" dirty="0"/>
              <a:t>, and </a:t>
            </a:r>
            <a:r>
              <a:rPr lang="en-US" altLang="en-US" b="1" dirty="0"/>
              <a:t>B3</a:t>
            </a:r>
            <a:endParaRPr lang="en-US" altLang="en-US" sz="800" b="1" dirty="0"/>
          </a:p>
          <a:p>
            <a:r>
              <a:rPr lang="en-US" altLang="en-US" b="1" dirty="0"/>
              <a:t>A</a:t>
            </a:r>
            <a:r>
              <a:rPr lang="en-US" altLang="en-US" dirty="0"/>
              <a:t> – Uses formal design and verification techniques to ensure security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FC3D6129-ED85-4861-BD5F-A5DE171FC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984" y="241567"/>
            <a:ext cx="7602415" cy="576262"/>
          </a:xfrm>
        </p:spPr>
        <p:txBody>
          <a:bodyPr/>
          <a:lstStyle/>
          <a:p>
            <a:r>
              <a:rPr lang="en-US" altLang="en-US" dirty="0"/>
              <a:t>Security Defenses Summarized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D139-710C-C449-A554-E43BC5B21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93" y="990892"/>
            <a:ext cx="7666406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By applying appropriate layers of defense, we can keep systems safe from all but the most persistent attackers. In summary, these layers may include the following:</a:t>
            </a:r>
          </a:p>
          <a:p>
            <a:pPr lvl="1">
              <a:defRPr/>
            </a:pPr>
            <a:r>
              <a:rPr lang="en-US" dirty="0"/>
              <a:t>Educate users about safe computing—don’t attach devices of unknown origin to the computer, don’t share passwords, use strong passwords, avoid falling for social engineering appeals, realize that an e-mail is not necessarily a private communication, and so on</a:t>
            </a:r>
          </a:p>
          <a:p>
            <a:pPr lvl="1">
              <a:defRPr/>
            </a:pPr>
            <a:r>
              <a:rPr lang="en-US" dirty="0"/>
              <a:t>Educate users about how to prevent phishing attacks—don’t click on email attachments or links from unknown (or even known) senders; authenticate (for example, via a phone call) that a request is legitimate</a:t>
            </a:r>
          </a:p>
          <a:p>
            <a:pPr lvl="1">
              <a:defRPr/>
            </a:pPr>
            <a:r>
              <a:rPr lang="en-US" dirty="0"/>
              <a:t>Use secure communication when possible</a:t>
            </a:r>
          </a:p>
          <a:p>
            <a:pPr lvl="1">
              <a:defRPr/>
            </a:pPr>
            <a:r>
              <a:rPr lang="en-US" dirty="0"/>
              <a:t>Physically protect computer hardware</a:t>
            </a:r>
          </a:p>
          <a:p>
            <a:pPr lvl="1">
              <a:defRPr/>
            </a:pPr>
            <a:r>
              <a:rPr lang="en-US" dirty="0"/>
              <a:t>Configure the operating system to minimize the attack surface; disable all unused services</a:t>
            </a:r>
          </a:p>
          <a:p>
            <a:pPr lvl="1">
              <a:defRPr/>
            </a:pPr>
            <a:r>
              <a:rPr lang="en-US" dirty="0"/>
              <a:t>Configure system daemons, privileges applications, and services to be as secure as possible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A21A8E62-FD68-46C2-9D7D-27C6484F2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703" y="250898"/>
            <a:ext cx="7809722" cy="576262"/>
          </a:xfrm>
        </p:spPr>
        <p:txBody>
          <a:bodyPr/>
          <a:lstStyle/>
          <a:p>
            <a:r>
              <a:rPr lang="en-US" altLang="en-US" dirty="0"/>
              <a:t>Security Defenses Summarized (Cont.)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5895AB27-10BF-4083-B721-6E474F434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Use modern hardware and software, as they are likely to have up-to-date security features</a:t>
            </a:r>
          </a:p>
          <a:p>
            <a:pPr lvl="1"/>
            <a:r>
              <a:rPr lang="en-US" altLang="en-US" dirty="0"/>
              <a:t>Keep systems and applications up to date and patched</a:t>
            </a:r>
          </a:p>
          <a:p>
            <a:pPr lvl="1"/>
            <a:r>
              <a:rPr lang="en-US" altLang="en-US" dirty="0"/>
              <a:t>Only run applications from trusted sources (such as those that are code signed)</a:t>
            </a:r>
          </a:p>
          <a:p>
            <a:pPr lvl="1"/>
            <a:r>
              <a:rPr lang="en-US" altLang="en-US" dirty="0"/>
              <a:t>Enable logging and auditing; review the logs periodically, or automate alerts</a:t>
            </a:r>
          </a:p>
          <a:p>
            <a:pPr lvl="1"/>
            <a:r>
              <a:rPr lang="en-US" altLang="en-US" dirty="0"/>
              <a:t>Install and use antivirus software on systems susceptible to viruses, and keep the software up to date</a:t>
            </a:r>
          </a:p>
          <a:p>
            <a:pPr lvl="1"/>
            <a:r>
              <a:rPr lang="en-US" altLang="en-US" dirty="0"/>
              <a:t>Use strong passwords and passphrases, and don’t record them where they could be found</a:t>
            </a:r>
          </a:p>
          <a:p>
            <a:pPr lvl="1"/>
            <a:r>
              <a:rPr lang="en-US" altLang="en-US" dirty="0"/>
              <a:t>Use intrusion detection, firewalling, and other network-based protection systems as appropriate</a:t>
            </a:r>
          </a:p>
          <a:p>
            <a:pPr lvl="1"/>
            <a:r>
              <a:rPr lang="en-US" altLang="en-US" dirty="0"/>
              <a:t>For important facilities, use periodic vulnerability assessments and other testing methods to test security and response to incidents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6BF71AC9-3155-4745-BD25-46C78A0EA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946" y="250898"/>
            <a:ext cx="7666406" cy="576262"/>
          </a:xfrm>
        </p:spPr>
        <p:txBody>
          <a:bodyPr/>
          <a:lstStyle/>
          <a:p>
            <a:r>
              <a:rPr lang="en-US" altLang="en-US" dirty="0"/>
              <a:t>Security Defenses Summarized (Cont.)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60265E97-ECD2-4B71-8D2A-2D582490EB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Encrypt mass-storage devices, and consider encrypting important individual files as well</a:t>
            </a:r>
          </a:p>
          <a:p>
            <a:pPr lvl="1"/>
            <a:r>
              <a:rPr lang="en-US" altLang="en-US"/>
              <a:t>Have a security policy for important systems and facilities, and keep it up to date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57614749-9DA9-46BF-B57A-514EF775F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Windows 10</a:t>
            </a:r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8F598408-B5A0-4868-A780-D9FCADCD1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413" y="1065213"/>
            <a:ext cx="7663768" cy="5343525"/>
          </a:xfrm>
        </p:spPr>
        <p:txBody>
          <a:bodyPr/>
          <a:lstStyle/>
          <a:p>
            <a:r>
              <a:rPr lang="en-US" altLang="en-US" dirty="0"/>
              <a:t>Security is based on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accounts</a:t>
            </a:r>
          </a:p>
          <a:p>
            <a:pPr lvl="1"/>
            <a:r>
              <a:rPr lang="en-US" altLang="en-US" dirty="0"/>
              <a:t>Each user has unique security ID</a:t>
            </a:r>
          </a:p>
          <a:p>
            <a:pPr lvl="1"/>
            <a:r>
              <a:rPr lang="en-US" altLang="en-US" dirty="0"/>
              <a:t>Login to ID creates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security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token</a:t>
            </a:r>
          </a:p>
          <a:p>
            <a:pPr lvl="2"/>
            <a:r>
              <a:rPr lang="en-US" altLang="en-US" dirty="0"/>
              <a:t>Includes security ID for user, for user</a:t>
            </a:r>
            <a:r>
              <a:rPr lang="ja-JP" altLang="en-US" dirty="0"/>
              <a:t>’</a:t>
            </a:r>
            <a:r>
              <a:rPr lang="en-US" altLang="ja-JP" dirty="0"/>
              <a:t>s groups, and special privileges</a:t>
            </a:r>
          </a:p>
          <a:p>
            <a:pPr lvl="2"/>
            <a:r>
              <a:rPr lang="en-US" altLang="en-US" dirty="0"/>
              <a:t>Every process gets copy of token</a:t>
            </a:r>
          </a:p>
          <a:p>
            <a:pPr lvl="2"/>
            <a:r>
              <a:rPr lang="en-US" altLang="en-US" dirty="0"/>
              <a:t>System checks token to determine if access allowed or denied</a:t>
            </a:r>
          </a:p>
          <a:p>
            <a:r>
              <a:rPr lang="en-US" altLang="en-US" dirty="0"/>
              <a:t>Uses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subject</a:t>
            </a:r>
            <a:r>
              <a:rPr lang="en-US" altLang="en-US" dirty="0"/>
              <a:t> model to ensure access security</a:t>
            </a:r>
          </a:p>
          <a:p>
            <a:pPr lvl="1"/>
            <a:r>
              <a:rPr lang="en-US" altLang="en-US" dirty="0"/>
              <a:t>A subject tracks and manages permissions for each program that a user runs</a:t>
            </a:r>
          </a:p>
          <a:p>
            <a:r>
              <a:rPr lang="en-US" altLang="en-US" dirty="0"/>
              <a:t>Each object in Windows has a security attribute defined by a security descriptor</a:t>
            </a:r>
          </a:p>
          <a:p>
            <a:pPr lvl="1"/>
            <a:r>
              <a:rPr lang="en-US" altLang="en-US" dirty="0"/>
              <a:t>For example, a file has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security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that indicates the access permissions for all users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00A3A25D-4413-4A68-80CB-88C17FF98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857" y="242923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Windows 7 (Cont.)</a:t>
            </a: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B543B729-3022-4416-A4BB-899E8E525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357" y="1065213"/>
            <a:ext cx="7642160" cy="5343525"/>
          </a:xfrm>
        </p:spPr>
        <p:txBody>
          <a:bodyPr/>
          <a:lstStyle/>
          <a:p>
            <a:r>
              <a:rPr lang="en-US" altLang="en-US" dirty="0"/>
              <a:t>Win added mandatory integrity controls – assigns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integrity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label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each securable object and subject</a:t>
            </a:r>
          </a:p>
          <a:p>
            <a:pPr lvl="1"/>
            <a:r>
              <a:rPr lang="en-US" altLang="en-US" dirty="0"/>
              <a:t>Subject must have access requested in discretionary access-control list to gain access to object</a:t>
            </a:r>
          </a:p>
          <a:p>
            <a:r>
              <a:rPr lang="en-US" altLang="en-US" dirty="0"/>
              <a:t>Security attributes described by security descriptor</a:t>
            </a:r>
          </a:p>
          <a:p>
            <a:pPr lvl="1"/>
            <a:r>
              <a:rPr lang="en-US" altLang="en-US" dirty="0"/>
              <a:t>Owner ID, group security ID, discretionary access-control list, system access-control list</a:t>
            </a:r>
          </a:p>
          <a:p>
            <a:r>
              <a:rPr lang="en-US" altLang="en-US" dirty="0"/>
              <a:t>Objects are either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container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objects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(containing other objects, for example a file system directory) or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noncontainer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objects</a:t>
            </a:r>
          </a:p>
          <a:p>
            <a:pPr lvl="1"/>
            <a:r>
              <a:rPr lang="en-US" altLang="en-US" dirty="0"/>
              <a:t>By default an object created in a container inherits permissions from the parent object</a:t>
            </a:r>
          </a:p>
          <a:p>
            <a:r>
              <a:rPr lang="en-US" altLang="en-US" dirty="0"/>
              <a:t>Some Win 10 security challenges result from security settings being weak by default, the number of services included in a Win 10 system, and the number of applications typically installed on a Win 10 system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20EE332A-0A7B-4C69-9F5E-2D07965447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127923A-F6A0-46A5-8376-EA20493A1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93" y="232587"/>
            <a:ext cx="7842085" cy="576262"/>
          </a:xfrm>
        </p:spPr>
        <p:txBody>
          <a:bodyPr/>
          <a:lstStyle/>
          <a:p>
            <a:r>
              <a:rPr lang="en-US" altLang="en-US" dirty="0"/>
              <a:t>Security Violation Methods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48A976B9-6124-40A2-9683-E35B7AD2B5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7725" y="796925"/>
            <a:ext cx="7123113" cy="4530725"/>
          </a:xfrm>
        </p:spPr>
        <p:txBody>
          <a:bodyPr/>
          <a:lstStyle/>
          <a:p>
            <a:pPr lvl="1"/>
            <a:endParaRPr lang="en-US" altLang="en-US" b="1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Masquerading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(breach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authentication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Pretending to be an authorized user to escalate privileges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attack</a:t>
            </a:r>
          </a:p>
          <a:p>
            <a:pPr lvl="1"/>
            <a:r>
              <a:rPr lang="en-US" altLang="en-US" dirty="0"/>
              <a:t>As is or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message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modification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Man-in-the-middle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attack</a:t>
            </a:r>
          </a:p>
          <a:p>
            <a:pPr lvl="1"/>
            <a:r>
              <a:rPr lang="en-US" altLang="en-US" dirty="0"/>
              <a:t>Intruder sits in data flow, masquerading as sender to receiver and vice versa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Session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hijacking</a:t>
            </a:r>
          </a:p>
          <a:p>
            <a:pPr lvl="1"/>
            <a:r>
              <a:rPr lang="en-US" altLang="en-US" dirty="0"/>
              <a:t>Intercept an already-established session to bypass authentication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Privilege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escalation</a:t>
            </a:r>
          </a:p>
          <a:p>
            <a:pPr lvl="1"/>
            <a:r>
              <a:rPr lang="en-US" altLang="en-US" dirty="0"/>
              <a:t>Common attack type with access beyond what a user or resource is supposed to have</a:t>
            </a:r>
          </a:p>
          <a:p>
            <a:pPr lvl="1"/>
            <a:endParaRPr lang="en-US" altLang="en-US" dirty="0"/>
          </a:p>
          <a:p>
            <a:pPr lvl="1"/>
            <a:endParaRPr lang="en-US" altLang="en-US" b="1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000AA5E-22D9-4DEA-AE6D-0AF4C0046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557" y="242923"/>
            <a:ext cx="782161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Security Measure Levels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DBCE6604-1C0A-4F61-9CB4-73CF56DB5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69975"/>
            <a:ext cx="7708444" cy="4921250"/>
          </a:xfrm>
        </p:spPr>
        <p:txBody>
          <a:bodyPr/>
          <a:lstStyle/>
          <a:p>
            <a:r>
              <a:rPr lang="en-US" altLang="en-US" dirty="0"/>
              <a:t>Impossible to have absolute security, but make cost to perpetrator sufficiently high to deter most intruders</a:t>
            </a:r>
          </a:p>
          <a:p>
            <a:r>
              <a:rPr lang="en-US" altLang="en-US" dirty="0"/>
              <a:t>Security must occur at four levels to be effective:</a:t>
            </a:r>
          </a:p>
          <a:p>
            <a:pPr lvl="1"/>
            <a:r>
              <a:rPr lang="en-US" altLang="en-US" b="1" dirty="0"/>
              <a:t>Physical</a:t>
            </a:r>
          </a:p>
          <a:p>
            <a:pPr lvl="2"/>
            <a:r>
              <a:rPr lang="en-US" altLang="en-US" dirty="0"/>
              <a:t>Data centers, servers, connected terminals</a:t>
            </a:r>
          </a:p>
          <a:p>
            <a:pPr lvl="1"/>
            <a:r>
              <a:rPr lang="en-US" altLang="en-US" b="1" dirty="0"/>
              <a:t>Application</a:t>
            </a:r>
          </a:p>
          <a:p>
            <a:pPr lvl="2"/>
            <a:r>
              <a:rPr lang="en-US" altLang="en-US" dirty="0"/>
              <a:t>Benign or malicious apps can cause security problems</a:t>
            </a:r>
          </a:p>
          <a:p>
            <a:pPr lvl="1"/>
            <a:r>
              <a:rPr lang="en-US" altLang="en-US" b="1" dirty="0"/>
              <a:t>Operating System</a:t>
            </a:r>
          </a:p>
          <a:p>
            <a:pPr lvl="2"/>
            <a:r>
              <a:rPr lang="en-US" altLang="en-US" dirty="0"/>
              <a:t>Protection mechanisms, debugging</a:t>
            </a:r>
          </a:p>
          <a:p>
            <a:pPr lvl="1"/>
            <a:r>
              <a:rPr lang="en-US" altLang="en-US" b="1" dirty="0"/>
              <a:t>Network</a:t>
            </a:r>
          </a:p>
          <a:p>
            <a:pPr lvl="2"/>
            <a:r>
              <a:rPr lang="en-US" altLang="en-US" dirty="0"/>
              <a:t>Intercepted communications, interruption, DOS</a:t>
            </a:r>
          </a:p>
          <a:p>
            <a:r>
              <a:rPr lang="en-US" altLang="en-US" dirty="0"/>
              <a:t>Security is as weak as the weakest link in the chain</a:t>
            </a:r>
          </a:p>
          <a:p>
            <a:r>
              <a:rPr lang="en-US" altLang="en-US" dirty="0"/>
              <a:t>Humans a risk too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phishing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social-engineering</a:t>
            </a:r>
            <a:r>
              <a:rPr lang="en-US" altLang="en-US" dirty="0"/>
              <a:t> attacks</a:t>
            </a:r>
          </a:p>
          <a:p>
            <a:r>
              <a:rPr lang="en-US" altLang="en-US" dirty="0"/>
              <a:t>But can too much security be a problem?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6D66520-421F-4D02-92A4-A470D136D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97" y="248303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Threats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3265017-58E8-40F4-BA7C-996FAC807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82675"/>
            <a:ext cx="7704138" cy="530066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Many variations, many names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Trojan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Horse</a:t>
            </a:r>
          </a:p>
          <a:p>
            <a:pPr lvl="1"/>
            <a:r>
              <a:rPr lang="en-US" altLang="en-US" dirty="0"/>
              <a:t>Code segment that misuses its environment</a:t>
            </a:r>
          </a:p>
          <a:p>
            <a:pPr lvl="1"/>
            <a:r>
              <a:rPr lang="en-US" altLang="en-US" dirty="0"/>
              <a:t>Exploits mechanisms for allowing programs written by users to be executed by other users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Spyware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pop-up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browser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windows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covert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channels</a:t>
            </a:r>
          </a:p>
          <a:p>
            <a:pPr lvl="1"/>
            <a:r>
              <a:rPr lang="en-US" altLang="en-US" dirty="0"/>
              <a:t>Up to 80% of spam delivered by spyware-infected systems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Door</a:t>
            </a:r>
          </a:p>
          <a:p>
            <a:pPr lvl="1"/>
            <a:r>
              <a:rPr lang="en-US" altLang="en-US" dirty="0"/>
              <a:t>Specific user identifier or password that circumvents normal security procedures</a:t>
            </a:r>
          </a:p>
          <a:p>
            <a:pPr lvl="1"/>
            <a:r>
              <a:rPr lang="en-US" altLang="en-US" dirty="0"/>
              <a:t>Could be included in a compiler</a:t>
            </a:r>
          </a:p>
          <a:p>
            <a:pPr lvl="1"/>
            <a:r>
              <a:rPr lang="en-US" altLang="en-US" dirty="0"/>
              <a:t>How to detect them?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1EF8797-82F4-4211-8966-309DA7968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37" y="238549"/>
            <a:ext cx="8005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Four-layered Model of Security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3D94408-4215-4658-8612-38C6927C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533650"/>
            <a:ext cx="86407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15067</TotalTime>
  <Words>4266</Words>
  <Application>Microsoft Office PowerPoint</Application>
  <PresentationFormat>On-screen Show (4:3)</PresentationFormat>
  <Paragraphs>527</Paragraphs>
  <Slides>58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16:  Security</vt:lpstr>
      <vt:lpstr>Chapter 16:  Security</vt:lpstr>
      <vt:lpstr>Objectives</vt:lpstr>
      <vt:lpstr>The Security Problem</vt:lpstr>
      <vt:lpstr>Security Violation Categories</vt:lpstr>
      <vt:lpstr>Security Violation Methods</vt:lpstr>
      <vt:lpstr>Security Measure Levels</vt:lpstr>
      <vt:lpstr>Program Threats</vt:lpstr>
      <vt:lpstr>Four-layered Model of Security</vt:lpstr>
      <vt:lpstr>Program Threats (Cont.)</vt:lpstr>
      <vt:lpstr>C Program with Buffer-overflow Condition</vt:lpstr>
      <vt:lpstr>Code Injection</vt:lpstr>
      <vt:lpstr>Code Injection (Cont.)</vt:lpstr>
      <vt:lpstr>Great Programming Required?</vt:lpstr>
      <vt:lpstr>Program Threats (Cont.)</vt:lpstr>
      <vt:lpstr>Program Threats (Cont.)</vt:lpstr>
      <vt:lpstr>A Boot-sector Computer Virus</vt:lpstr>
      <vt:lpstr>The Threat Continues</vt:lpstr>
      <vt:lpstr>System and Network Threats</vt:lpstr>
      <vt:lpstr>System and Network Threats (Cont.)</vt:lpstr>
      <vt:lpstr>System and Network Threats (Cont.)</vt:lpstr>
      <vt:lpstr>System and Network Threats (Cont.)</vt:lpstr>
      <vt:lpstr>Standard Security Attacks</vt:lpstr>
      <vt:lpstr>Cryptography as a Security Tool</vt:lpstr>
      <vt:lpstr>Cryptography</vt:lpstr>
      <vt:lpstr>Encryption</vt:lpstr>
      <vt:lpstr>Encryption (Cont.)</vt:lpstr>
      <vt:lpstr>Symmetric Encryption</vt:lpstr>
      <vt:lpstr>Secure Communication over  Insecure Medium</vt:lpstr>
      <vt:lpstr>Asymmetric Encryption</vt:lpstr>
      <vt:lpstr>Asymmetric Encryption (Cont.)</vt:lpstr>
      <vt:lpstr>Asymmetric Encryption Example</vt:lpstr>
      <vt:lpstr>Encryption using  RSA Asymmetric Cryptography</vt:lpstr>
      <vt:lpstr>Cryptography (Cont.)</vt:lpstr>
      <vt:lpstr>Authentication</vt:lpstr>
      <vt:lpstr>Authentication (Cont.)</vt:lpstr>
      <vt:lpstr>Authentication – Hash Functions</vt:lpstr>
      <vt:lpstr>Authentication - MAC</vt:lpstr>
      <vt:lpstr>Authentication – Digital Signature</vt:lpstr>
      <vt:lpstr>Authentication (Cont.)</vt:lpstr>
      <vt:lpstr>Key Distribution</vt:lpstr>
      <vt:lpstr>Digital Certificates</vt:lpstr>
      <vt:lpstr>Man-in-the-middle Attack on  Asymmetric Cryptography</vt:lpstr>
      <vt:lpstr>Implementation of Cryptography</vt:lpstr>
      <vt:lpstr>Encryption Example - TLS</vt:lpstr>
      <vt:lpstr>User Authentication</vt:lpstr>
      <vt:lpstr>Passwords </vt:lpstr>
      <vt:lpstr>Passwords (Cont.) </vt:lpstr>
      <vt:lpstr>Implementing Security Defenses</vt:lpstr>
      <vt:lpstr>Firewalling to Protect Systems and Networks</vt:lpstr>
      <vt:lpstr>Network Security Through Domain Separation Via Firewall</vt:lpstr>
      <vt:lpstr>Computer Security Classifications</vt:lpstr>
      <vt:lpstr>Security Defenses Summarized</vt:lpstr>
      <vt:lpstr>Security Defenses Summarized (Cont.)</vt:lpstr>
      <vt:lpstr>Security Defenses Summarized (Cont.)</vt:lpstr>
      <vt:lpstr>Example: Windows 10</vt:lpstr>
      <vt:lpstr>Example: Windows 7 (Cont.)</vt:lpstr>
      <vt:lpstr>End of Chapter 16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246</cp:revision>
  <cp:lastPrinted>2013-09-10T17:57:57Z</cp:lastPrinted>
  <dcterms:created xsi:type="dcterms:W3CDTF">2011-01-13T23:43:38Z</dcterms:created>
  <dcterms:modified xsi:type="dcterms:W3CDTF">2020-02-15T16:46:53Z</dcterms:modified>
</cp:coreProperties>
</file>